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58" r:id="rId10"/>
    <p:sldId id="259" r:id="rId11"/>
    <p:sldId id="263" r:id="rId12"/>
    <p:sldId id="264" r:id="rId13"/>
    <p:sldId id="265" r:id="rId14"/>
    <p:sldId id="260" r:id="rId15"/>
    <p:sldId id="261" r:id="rId16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009966"/>
    <a:srgbClr val="009999"/>
    <a:srgbClr val="B2B2B2"/>
    <a:srgbClr val="00FFCC"/>
    <a:srgbClr val="008080"/>
    <a:srgbClr val="00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5" autoAdjust="0"/>
    <p:restoredTop sz="90929"/>
  </p:normalViewPr>
  <p:slideViewPr>
    <p:cSldViewPr>
      <p:cViewPr varScale="1">
        <p:scale>
          <a:sx n="94" d="100"/>
          <a:sy n="94" d="100"/>
        </p:scale>
        <p:origin x="18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B2B6878B-258D-5DFC-56AA-C42D4976EC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t" anchorCtr="0" compatLnSpc="1">
            <a:prstTxWarp prst="textNoShape">
              <a:avLst/>
            </a:prstTxWarp>
          </a:bodyPr>
          <a:lstStyle>
            <a:lvl1pPr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252FEFD-FF6D-753C-EF3C-EBE3F24C12E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213" y="0"/>
            <a:ext cx="29511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t" anchorCtr="0" compatLnSpc="1">
            <a:prstTxWarp prst="textNoShape">
              <a:avLst/>
            </a:prstTxWarp>
          </a:bodyPr>
          <a:lstStyle>
            <a:lvl1pPr algn="r"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38349BD2-E593-0813-3097-8589C651E23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9913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b" anchorCtr="0" compatLnSpc="1">
            <a:prstTxWarp prst="textNoShape">
              <a:avLst/>
            </a:prstTxWarp>
          </a:bodyPr>
          <a:lstStyle>
            <a:lvl1pPr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E006DEB9-A38B-9D7F-15FF-CFBD97F5461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213" y="9459913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b" anchorCtr="0" compatLnSpc="1">
            <a:prstTxWarp prst="textNoShape">
              <a:avLst/>
            </a:prstTxWarp>
          </a:bodyPr>
          <a:lstStyle>
            <a:lvl1pPr algn="r" defTabSz="946150" eaLnBrk="1" hangingPunct="1">
              <a:defRPr sz="1200"/>
            </a:lvl1pPr>
          </a:lstStyle>
          <a:p>
            <a:pPr>
              <a:defRPr/>
            </a:pPr>
            <a:fld id="{A8D4F02B-5EBB-4E2C-B813-86ADAD0EE8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E508189-29C6-968A-D38F-017FB820C3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t" anchorCtr="0" compatLnSpc="1">
            <a:prstTxWarp prst="textNoShape">
              <a:avLst/>
            </a:prstTxWarp>
          </a:bodyPr>
          <a:lstStyle>
            <a:lvl1pPr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FFA8531-4EAF-92E9-D73F-10A8E6D6ED6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11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t" anchorCtr="0" compatLnSpc="1">
            <a:prstTxWarp prst="textNoShape">
              <a:avLst/>
            </a:prstTxWarp>
          </a:bodyPr>
          <a:lstStyle>
            <a:lvl1pPr algn="r"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8A60FEF-5E34-ADEE-5F56-45CC8B5F5D1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38213" y="739775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53188399-69CD-E876-B4D9-4B2252F4FF6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687888"/>
            <a:ext cx="49926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206437E2-874D-55E4-16E8-4E4DC2FC11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9913"/>
            <a:ext cx="2951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b" anchorCtr="0" compatLnSpc="1">
            <a:prstTxWarp prst="textNoShape">
              <a:avLst/>
            </a:prstTxWarp>
          </a:bodyPr>
          <a:lstStyle>
            <a:lvl1pPr defTabSz="946150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EC5F2FC7-F6D1-0616-764A-6D5494F4D6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459913"/>
            <a:ext cx="29511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3" tIns="47306" rIns="94613" bIns="47306" numCol="1" anchor="b" anchorCtr="0" compatLnSpc="1">
            <a:prstTxWarp prst="textNoShape">
              <a:avLst/>
            </a:prstTxWarp>
          </a:bodyPr>
          <a:lstStyle>
            <a:lvl1pPr algn="r" defTabSz="946150" eaLnBrk="1" hangingPunct="1">
              <a:defRPr sz="1200"/>
            </a:lvl1pPr>
          </a:lstStyle>
          <a:p>
            <a:pPr>
              <a:defRPr/>
            </a:pPr>
            <a:fld id="{1C8550F5-B809-4C54-80E0-46B97F5A3FB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1225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1225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1225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11225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11225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042AA41-6215-2106-E667-77CF2D82F8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E134692-85E7-49B4-8231-36A327CD874B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444FB81-2E85-39EF-AC31-900491A5E1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B58900E-FC25-B8E0-D53F-12DC6FB44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D4931EE-E771-7B97-B88D-402EDCDB1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6DD5BC-9B4A-485E-83A3-6E0B102993EC}" type="slidenum">
              <a:rPr lang="fr-FR" altLang="fr-FR" smtClean="0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0141213-2F8E-8861-434C-834D079507E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9984DA4-8081-9289-7607-4476A96D8E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ABE8EF44-7A97-C19C-8A94-0B5EEA7204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4039AFA-1C49-4A6E-8B25-7D4227C3938E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FD7BBB78-4DD2-CE9D-67A0-C1AE3AAB9C4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F51352B-5144-679E-BCE6-3B2D4A7A86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47F603B8-CA8E-078C-ACF6-EB6852B529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62F3D6E-8CFE-4F1A-81C1-0C21C89C3758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18435" name="Rectangle 2050">
            <a:extLst>
              <a:ext uri="{FF2B5EF4-FFF2-40B4-BE49-F238E27FC236}">
                <a16:creationId xmlns:a16="http://schemas.microsoft.com/office/drawing/2014/main" id="{0B211FD7-ECD0-61AF-A685-DB9129E0B2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2051">
            <a:extLst>
              <a:ext uri="{FF2B5EF4-FFF2-40B4-BE49-F238E27FC236}">
                <a16:creationId xmlns:a16="http://schemas.microsoft.com/office/drawing/2014/main" id="{28AFD90C-8426-60FD-6911-C1990872A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9A948956-3918-2669-ECC8-F1CF0D924E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DE3080A-D267-43CF-972A-E57B32E75DFA}" type="slidenum">
              <a:rPr lang="fr-FR" altLang="fr-FR" smtClean="0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AF5F69A-0865-C50F-E839-9CF2AE38AD5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74B8F9C1-FEFB-8B03-FFCD-E9CFCAEEB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3F4806F-1DFA-1850-4E0A-3C48E4344D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DE9722-736A-46DD-A412-896B407E0EBA}" type="slidenum">
              <a:rPr lang="fr-FR" altLang="fr-FR" smtClean="0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DB8A9525-7C5C-04EF-386B-13FF16A4C04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89E417D-4FA8-CFDC-EA78-FFB0BA8EC9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3E132BF-B066-3A7D-430E-916C4FF3B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2788"/>
            <a:ext cx="7010400" cy="48752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51B731F-A4B5-20D7-0BE9-780493BCF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95400"/>
            <a:ext cx="8763000" cy="1524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109068B-E785-1141-261E-E2A48ED48ED0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228600"/>
            <a:ext cx="2133600" cy="6651625"/>
            <a:chOff x="48" y="144"/>
            <a:chExt cx="1344" cy="4190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B5B9EB2A-0994-01C6-94D7-9686F3C94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88"/>
              <a:ext cx="672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828EF0C5-45CD-B970-89B2-334E9184D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248"/>
              <a:ext cx="672" cy="30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980FEC0-6DC8-C151-2AC9-1F940A421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296D155C-F624-E94A-3B8E-AD7E7EEA7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C2476E5E-240B-F955-0BB6-848CD3DAA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DBDB41DF-4DAA-D479-6C62-44053CEAD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1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96503E37-64DC-2D00-C1D6-1032988E2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2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ADB590D7-D2B2-AE54-7CCD-8E7719C08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8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28D17FE6-EF72-E378-26AD-7BB7239AB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5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638117B7-BCB8-A5AE-63CF-6B7B0E6B9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93ECC28B-8D9A-82CE-9E10-B57C3A82B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2A852CCD-A32D-E4D9-8A89-2BC5D1208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5B372785-5BAC-0557-AA2B-B3C37D06E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77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5DBD210C-657E-C833-5DC1-57A862ACA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1165B880-740C-5F1F-EDCD-994FE5809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202CC96A-FC85-800D-3F4D-E7B527C31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25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4B6FA6CC-B630-6F6A-8964-9D6AD38C3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E8523B38-D15C-7A16-1A5B-53D8B53A5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2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CBF92560-27CE-F09F-ECCF-84D50FE6A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2E11FC84-B9D4-5CB3-DA15-6A1749FAD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9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5F7FA644-BF72-1D87-FE06-99A6AD791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23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386626AF-4267-BD5A-3F07-3CB5A1D49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58C5FBE4-5611-3CE0-2E99-6D3B0B94F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8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19257B91-7235-842B-41E3-97483003D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6337A13D-30AA-EDF1-A82C-910B964B0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30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17CB8992-21CE-174C-5966-459498413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ED0724CE-8B63-65BB-E19E-AF96CD435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81FC3C64-CADE-DDD0-2A46-DCA6AC0AB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312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2F308A98-59EE-4D38-037A-36D43489D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81D940F2-88C3-EC08-8C5C-FAE9925CA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22B00CE-3488-9E85-849F-62DB5EFAB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85F8A90-B545-E93F-1A0F-05854CCD3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4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5CAFC062-64A0-C4C5-CECA-DB818A0EC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364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4AD5252A-5E18-C373-7CBD-C1B72145F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3114A312-B8D2-DFCB-54C3-50EE34B17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9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0" name="Oval 40">
              <a:extLst>
                <a:ext uri="{FF2B5EF4-FFF2-40B4-BE49-F238E27FC236}">
                  <a16:creationId xmlns:a16="http://schemas.microsoft.com/office/drawing/2014/main" id="{73664C60-56F8-FB7F-5756-C31089609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9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AF4B903B-D678-5593-7023-B2B4C980D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4031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D0505ADE-B6F1-A101-6578-760AE69DD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3" name="Oval 43">
              <a:extLst>
                <a:ext uri="{FF2B5EF4-FFF2-40B4-BE49-F238E27FC236}">
                  <a16:creationId xmlns:a16="http://schemas.microsoft.com/office/drawing/2014/main" id="{AC40B732-96CC-2C71-9017-384484ADA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9019CA24-C8DD-7540-E001-09CBA1327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59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91C74495-3EC0-BDF2-34C6-BF781BA0D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5FF1E51B-57AF-B2DD-3755-96CE6CD54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7" name="Oval 47">
              <a:extLst>
                <a:ext uri="{FF2B5EF4-FFF2-40B4-BE49-F238E27FC236}">
                  <a16:creationId xmlns:a16="http://schemas.microsoft.com/office/drawing/2014/main" id="{CB7678F8-32C4-A5E2-23C2-D16F225DF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8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8" name="Oval 48">
              <a:extLst>
                <a:ext uri="{FF2B5EF4-FFF2-40B4-BE49-F238E27FC236}">
                  <a16:creationId xmlns:a16="http://schemas.microsoft.com/office/drawing/2014/main" id="{E789B8B5-4536-C1F6-7C73-F981A6B9E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6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49" name="Oval 49">
              <a:extLst>
                <a:ext uri="{FF2B5EF4-FFF2-40B4-BE49-F238E27FC236}">
                  <a16:creationId xmlns:a16="http://schemas.microsoft.com/office/drawing/2014/main" id="{8846300B-28EA-BC25-A028-0A4D8D383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1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0" name="Oval 50">
              <a:extLst>
                <a:ext uri="{FF2B5EF4-FFF2-40B4-BE49-F238E27FC236}">
                  <a16:creationId xmlns:a16="http://schemas.microsoft.com/office/drawing/2014/main" id="{D9985D0A-887C-1D70-271D-B07E0088C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grpSp>
          <p:nvGrpSpPr>
            <p:cNvPr id="51" name="Group 51">
              <a:extLst>
                <a:ext uri="{FF2B5EF4-FFF2-40B4-BE49-F238E27FC236}">
                  <a16:creationId xmlns:a16="http://schemas.microsoft.com/office/drawing/2014/main" id="{E0E474FA-1B14-A3E2-68FE-BDAE36D883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" y="145"/>
              <a:ext cx="1008" cy="1007"/>
              <a:chOff x="95" y="145"/>
              <a:chExt cx="1008" cy="1007"/>
            </a:xfrm>
          </p:grpSpPr>
          <p:sp>
            <p:nvSpPr>
              <p:cNvPr id="59" name="Oval 52">
                <a:extLst>
                  <a:ext uri="{FF2B5EF4-FFF2-40B4-BE49-F238E27FC236}">
                    <a16:creationId xmlns:a16="http://schemas.microsoft.com/office/drawing/2014/main" id="{C90C0517-D8A5-1847-0310-96AA3DACE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" y="289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60" name="Oval 53">
                <a:extLst>
                  <a:ext uri="{FF2B5EF4-FFF2-40B4-BE49-F238E27FC236}">
                    <a16:creationId xmlns:a16="http://schemas.microsoft.com/office/drawing/2014/main" id="{48A4849F-587F-1FDD-E8F5-0CFC25102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" y="62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61" name="Oval 54">
                <a:extLst>
                  <a:ext uri="{FF2B5EF4-FFF2-40B4-BE49-F238E27FC236}">
                    <a16:creationId xmlns:a16="http://schemas.microsoft.com/office/drawing/2014/main" id="{6A751387-F728-8DB3-EF1F-23C5327D0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" y="674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62" name="Oval 55">
                <a:extLst>
                  <a:ext uri="{FF2B5EF4-FFF2-40B4-BE49-F238E27FC236}">
                    <a16:creationId xmlns:a16="http://schemas.microsoft.com/office/drawing/2014/main" id="{7F659B83-DB7A-1F14-65EF-9C48B3C704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" y="29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63" name="Oval 56">
                <a:extLst>
                  <a:ext uri="{FF2B5EF4-FFF2-40B4-BE49-F238E27FC236}">
                    <a16:creationId xmlns:a16="http://schemas.microsoft.com/office/drawing/2014/main" id="{14F0783C-3127-34CB-5064-C16D90526E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" y="81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0" name="Oval 57">
                <a:extLst>
                  <a:ext uri="{FF2B5EF4-FFF2-40B4-BE49-F238E27FC236}">
                    <a16:creationId xmlns:a16="http://schemas.microsoft.com/office/drawing/2014/main" id="{F4A2953B-9554-5CE0-9DC3-E220C3658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1" name="Oval 58">
                <a:extLst>
                  <a:ext uri="{FF2B5EF4-FFF2-40B4-BE49-F238E27FC236}">
                    <a16:creationId xmlns:a16="http://schemas.microsoft.com/office/drawing/2014/main" id="{7EAB884B-8AB5-0D23-13B3-16A4C1E11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" y="57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2" name="Oval 59">
                <a:extLst>
                  <a:ext uri="{FF2B5EF4-FFF2-40B4-BE49-F238E27FC236}">
                    <a16:creationId xmlns:a16="http://schemas.microsoft.com/office/drawing/2014/main" id="{1D661DC7-9A18-B9BD-ADC2-D9876F39A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" y="768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3" name="Oval 60">
                <a:extLst>
                  <a:ext uri="{FF2B5EF4-FFF2-40B4-BE49-F238E27FC236}">
                    <a16:creationId xmlns:a16="http://schemas.microsoft.com/office/drawing/2014/main" id="{7F2E6631-91AD-E52C-F250-E27B5F5D7A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4" name="Oval 61">
                <a:extLst>
                  <a:ext uri="{FF2B5EF4-FFF2-40B4-BE49-F238E27FC236}">
                    <a16:creationId xmlns:a16="http://schemas.microsoft.com/office/drawing/2014/main" id="{807AC2C1-F1C1-C55C-F309-C80D1AA22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" y="33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5" name="Oval 62">
                <a:extLst>
                  <a:ext uri="{FF2B5EF4-FFF2-40B4-BE49-F238E27FC236}">
                    <a16:creationId xmlns:a16="http://schemas.microsoft.com/office/drawing/2014/main" id="{D74C9152-9A7D-4A96-BF05-16C40BE55C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43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6" name="Oval 63">
                <a:extLst>
                  <a:ext uri="{FF2B5EF4-FFF2-40B4-BE49-F238E27FC236}">
                    <a16:creationId xmlns:a16="http://schemas.microsoft.com/office/drawing/2014/main" id="{74F9487D-8A83-D120-8850-D175A5C8E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" y="48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7" name="Oval 64">
                <a:extLst>
                  <a:ext uri="{FF2B5EF4-FFF2-40B4-BE49-F238E27FC236}">
                    <a16:creationId xmlns:a16="http://schemas.microsoft.com/office/drawing/2014/main" id="{ADB94A87-399E-9C39-D07C-051A1CD9E5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" y="67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8" name="Oval 65">
                <a:extLst>
                  <a:ext uri="{FF2B5EF4-FFF2-40B4-BE49-F238E27FC236}">
                    <a16:creationId xmlns:a16="http://schemas.microsoft.com/office/drawing/2014/main" id="{FA04ADB0-568E-E22B-6C98-3A8D3B4D01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" y="38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09" name="Oval 66">
                <a:extLst>
                  <a:ext uri="{FF2B5EF4-FFF2-40B4-BE49-F238E27FC236}">
                    <a16:creationId xmlns:a16="http://schemas.microsoft.com/office/drawing/2014/main" id="{1D8B5C76-FB38-450C-5EC0-59277EEDA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81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10" name="Oval 67">
                <a:extLst>
                  <a:ext uri="{FF2B5EF4-FFF2-40B4-BE49-F238E27FC236}">
                    <a16:creationId xmlns:a16="http://schemas.microsoft.com/office/drawing/2014/main" id="{980F06A6-4E3A-E425-027B-BA893B826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14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4411" name="Oval 68">
                <a:extLst>
                  <a:ext uri="{FF2B5EF4-FFF2-40B4-BE49-F238E27FC236}">
                    <a16:creationId xmlns:a16="http://schemas.microsoft.com/office/drawing/2014/main" id="{A345A127-1BE5-5C00-1A2F-D9A2D52DD9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" y="19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</p:grpSp>
        <p:sp>
          <p:nvSpPr>
            <p:cNvPr id="52" name="Rectangle 69">
              <a:extLst>
                <a:ext uri="{FF2B5EF4-FFF2-40B4-BE49-F238E27FC236}">
                  <a16:creationId xmlns:a16="http://schemas.microsoft.com/office/drawing/2014/main" id="{1DA75ADD-8AB1-92D4-D637-91DE29A59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"/>
              <a:ext cx="81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3" name="Rectangle 70">
              <a:extLst>
                <a:ext uri="{FF2B5EF4-FFF2-40B4-BE49-F238E27FC236}">
                  <a16:creationId xmlns:a16="http://schemas.microsoft.com/office/drawing/2014/main" id="{2C23D1F5-6EC8-D865-C2AE-C26F7189B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240"/>
              <a:ext cx="240" cy="40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4" name="Rectangle 71">
              <a:extLst>
                <a:ext uri="{FF2B5EF4-FFF2-40B4-BE49-F238E27FC236}">
                  <a16:creationId xmlns:a16="http://schemas.microsoft.com/office/drawing/2014/main" id="{34613583-2F78-098E-A3D3-F5362A17A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816"/>
              <a:ext cx="19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5" name="Rectangle 72">
              <a:extLst>
                <a:ext uri="{FF2B5EF4-FFF2-40B4-BE49-F238E27FC236}">
                  <a16:creationId xmlns:a16="http://schemas.microsoft.com/office/drawing/2014/main" id="{66200473-D231-1624-9A59-02282D952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056"/>
              <a:ext cx="816" cy="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6" name="Rectangle 73">
              <a:extLst>
                <a:ext uri="{FF2B5EF4-FFF2-40B4-BE49-F238E27FC236}">
                  <a16:creationId xmlns:a16="http://schemas.microsoft.com/office/drawing/2014/main" id="{4339D50F-A0F0-0C92-EAF6-E92EE8C63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92"/>
              <a:ext cx="240" cy="4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7" name="Rectangle 74">
              <a:extLst>
                <a:ext uri="{FF2B5EF4-FFF2-40B4-BE49-F238E27FC236}">
                  <a16:creationId xmlns:a16="http://schemas.microsoft.com/office/drawing/2014/main" id="{133285E4-699F-DBED-0889-C0F500362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816"/>
              <a:ext cx="43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58" name="Oval 75">
              <a:extLst>
                <a:ext uri="{FF2B5EF4-FFF2-40B4-BE49-F238E27FC236}">
                  <a16:creationId xmlns:a16="http://schemas.microsoft.com/office/drawing/2014/main" id="{A09C7FF5-7DE2-C326-3C22-4C03AAFED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</p:grpSp>
      <p:sp>
        <p:nvSpPr>
          <p:cNvPr id="14414" name="Rectangle 78">
            <a:extLst>
              <a:ext uri="{FF2B5EF4-FFF2-40B4-BE49-F238E27FC236}">
                <a16:creationId xmlns:a16="http://schemas.microsoft.com/office/drawing/2014/main" id="{D0E338EE-A05C-7AE8-FE62-159EBB44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029325"/>
            <a:ext cx="222250" cy="827088"/>
          </a:xfrm>
          <a:prstGeom prst="rect">
            <a:avLst/>
          </a:prstGeom>
          <a:solidFill>
            <a:srgbClr val="B2B2B2">
              <a:alpha val="50195"/>
            </a:srgbClr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  <p:sp>
        <p:nvSpPr>
          <p:cNvPr id="14412" name="Rectangle 7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81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14413" name="Rectangle 7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562225" y="2286000"/>
            <a:ext cx="5819775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415" name="Rectangle 79">
            <a:extLst>
              <a:ext uri="{FF2B5EF4-FFF2-40B4-BE49-F238E27FC236}">
                <a16:creationId xmlns:a16="http://schemas.microsoft.com/office/drawing/2014/main" id="{8E4B5C07-48E2-5B89-7F8D-F27AB108F31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416" name="Rectangle 80">
            <a:extLst>
              <a:ext uri="{FF2B5EF4-FFF2-40B4-BE49-F238E27FC236}">
                <a16:creationId xmlns:a16="http://schemas.microsoft.com/office/drawing/2014/main" id="{4EAA6633-9E5B-BFE0-9EB7-E10CB4F509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417" name="Rectangle 81">
            <a:extLst>
              <a:ext uri="{FF2B5EF4-FFF2-40B4-BE49-F238E27FC236}">
                <a16:creationId xmlns:a16="http://schemas.microsoft.com/office/drawing/2014/main" id="{E8BC92AA-7CAE-0625-2EE4-C03A3A29A9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D7034-24A7-4571-A8E4-F681E55A587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3783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8">
            <a:extLst>
              <a:ext uri="{FF2B5EF4-FFF2-40B4-BE49-F238E27FC236}">
                <a16:creationId xmlns:a16="http://schemas.microsoft.com/office/drawing/2014/main" id="{93C8CA34-A9ED-EB21-FB8E-4964DA022E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9">
            <a:extLst>
              <a:ext uri="{FF2B5EF4-FFF2-40B4-BE49-F238E27FC236}">
                <a16:creationId xmlns:a16="http://schemas.microsoft.com/office/drawing/2014/main" id="{83A8C806-B1CB-0E39-F117-6E3B14622A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0">
            <a:extLst>
              <a:ext uri="{FF2B5EF4-FFF2-40B4-BE49-F238E27FC236}">
                <a16:creationId xmlns:a16="http://schemas.microsoft.com/office/drawing/2014/main" id="{126AC4C7-03ED-4ECE-FB7C-102F4AC79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96553-C1C8-415A-8B9A-39CD3AF39FA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6984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277100" y="381000"/>
            <a:ext cx="1790700" cy="57912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905000" y="381000"/>
            <a:ext cx="5219700" cy="5791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8">
            <a:extLst>
              <a:ext uri="{FF2B5EF4-FFF2-40B4-BE49-F238E27FC236}">
                <a16:creationId xmlns:a16="http://schemas.microsoft.com/office/drawing/2014/main" id="{3C7C3C3C-DAB0-ECE0-2034-ADC62D04F0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9">
            <a:extLst>
              <a:ext uri="{FF2B5EF4-FFF2-40B4-BE49-F238E27FC236}">
                <a16:creationId xmlns:a16="http://schemas.microsoft.com/office/drawing/2014/main" id="{6EB2F5A5-A53C-FE9B-6F52-67A6B629DE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0">
            <a:extLst>
              <a:ext uri="{FF2B5EF4-FFF2-40B4-BE49-F238E27FC236}">
                <a16:creationId xmlns:a16="http://schemas.microsoft.com/office/drawing/2014/main" id="{5A4AA8D3-E6A3-CD2B-02B0-96B28BFB7A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B5FA5-4254-4F4C-B935-2A473D0D808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557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8">
            <a:extLst>
              <a:ext uri="{FF2B5EF4-FFF2-40B4-BE49-F238E27FC236}">
                <a16:creationId xmlns:a16="http://schemas.microsoft.com/office/drawing/2014/main" id="{4928FD8A-E7B3-23EE-1476-3F7EEBDAA6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9">
            <a:extLst>
              <a:ext uri="{FF2B5EF4-FFF2-40B4-BE49-F238E27FC236}">
                <a16:creationId xmlns:a16="http://schemas.microsoft.com/office/drawing/2014/main" id="{DD5D40F0-8298-E00A-E075-5AC507C12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0">
            <a:extLst>
              <a:ext uri="{FF2B5EF4-FFF2-40B4-BE49-F238E27FC236}">
                <a16:creationId xmlns:a16="http://schemas.microsoft.com/office/drawing/2014/main" id="{13FBA12C-8064-7A7E-CCD3-466CB03D0A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F8DD8-6907-48AF-AFAD-E25721BEE98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3592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8">
            <a:extLst>
              <a:ext uri="{FF2B5EF4-FFF2-40B4-BE49-F238E27FC236}">
                <a16:creationId xmlns:a16="http://schemas.microsoft.com/office/drawing/2014/main" id="{B786CF18-40D4-1F38-51F6-FDA1E08717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79">
            <a:extLst>
              <a:ext uri="{FF2B5EF4-FFF2-40B4-BE49-F238E27FC236}">
                <a16:creationId xmlns:a16="http://schemas.microsoft.com/office/drawing/2014/main" id="{03C53007-AC7B-730F-53C7-17A62399CA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0">
            <a:extLst>
              <a:ext uri="{FF2B5EF4-FFF2-40B4-BE49-F238E27FC236}">
                <a16:creationId xmlns:a16="http://schemas.microsoft.com/office/drawing/2014/main" id="{99A2FD5D-4172-4B76-DD9F-B77077A49E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FE218-D27C-4BD6-A89F-AA9A30DD9E7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918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08213" y="2286000"/>
            <a:ext cx="31623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22913" y="2286000"/>
            <a:ext cx="3163887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8">
            <a:extLst>
              <a:ext uri="{FF2B5EF4-FFF2-40B4-BE49-F238E27FC236}">
                <a16:creationId xmlns:a16="http://schemas.microsoft.com/office/drawing/2014/main" id="{483DFCC8-152E-139C-8543-A7D87F6E1E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9">
            <a:extLst>
              <a:ext uri="{FF2B5EF4-FFF2-40B4-BE49-F238E27FC236}">
                <a16:creationId xmlns:a16="http://schemas.microsoft.com/office/drawing/2014/main" id="{44327386-1BBD-B875-02C3-73EC8AC53D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0">
            <a:extLst>
              <a:ext uri="{FF2B5EF4-FFF2-40B4-BE49-F238E27FC236}">
                <a16:creationId xmlns:a16="http://schemas.microsoft.com/office/drawing/2014/main" id="{1C4ED079-363F-2C2D-1F16-02D7FD519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DED30-2A33-45AF-901F-ABA583C9964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373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8">
            <a:extLst>
              <a:ext uri="{FF2B5EF4-FFF2-40B4-BE49-F238E27FC236}">
                <a16:creationId xmlns:a16="http://schemas.microsoft.com/office/drawing/2014/main" id="{4EF342FB-ED98-4205-9764-29231ED6FC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79">
            <a:extLst>
              <a:ext uri="{FF2B5EF4-FFF2-40B4-BE49-F238E27FC236}">
                <a16:creationId xmlns:a16="http://schemas.microsoft.com/office/drawing/2014/main" id="{AAEA3A24-5530-BE66-13C8-9F52B6110C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80">
            <a:extLst>
              <a:ext uri="{FF2B5EF4-FFF2-40B4-BE49-F238E27FC236}">
                <a16:creationId xmlns:a16="http://schemas.microsoft.com/office/drawing/2014/main" id="{B26EE5E5-DEF5-71B2-7AF4-0ACD13EEA1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7CB4C-23B8-46BB-A9ED-5EDB5758B4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83581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8">
            <a:extLst>
              <a:ext uri="{FF2B5EF4-FFF2-40B4-BE49-F238E27FC236}">
                <a16:creationId xmlns:a16="http://schemas.microsoft.com/office/drawing/2014/main" id="{3BA9E9A1-1D31-0E4F-D6A3-64E9251B45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79">
            <a:extLst>
              <a:ext uri="{FF2B5EF4-FFF2-40B4-BE49-F238E27FC236}">
                <a16:creationId xmlns:a16="http://schemas.microsoft.com/office/drawing/2014/main" id="{EE05E4A3-D642-BE14-8941-F4B4434A4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0">
            <a:extLst>
              <a:ext uri="{FF2B5EF4-FFF2-40B4-BE49-F238E27FC236}">
                <a16:creationId xmlns:a16="http://schemas.microsoft.com/office/drawing/2014/main" id="{84BA3F9A-16A2-AC98-FFE5-ABDF684275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E60F7-59D8-47D8-8A78-2A9EEC808E9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627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8">
            <a:extLst>
              <a:ext uri="{FF2B5EF4-FFF2-40B4-BE49-F238E27FC236}">
                <a16:creationId xmlns:a16="http://schemas.microsoft.com/office/drawing/2014/main" id="{08836C3F-4822-F534-9C85-6B8CD39B55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79">
            <a:extLst>
              <a:ext uri="{FF2B5EF4-FFF2-40B4-BE49-F238E27FC236}">
                <a16:creationId xmlns:a16="http://schemas.microsoft.com/office/drawing/2014/main" id="{E1FBD312-14FF-CF77-6AE7-636A9F665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80">
            <a:extLst>
              <a:ext uri="{FF2B5EF4-FFF2-40B4-BE49-F238E27FC236}">
                <a16:creationId xmlns:a16="http://schemas.microsoft.com/office/drawing/2014/main" id="{33A214CA-DF22-6DA3-2AB3-FE00907D59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1EAE-2023-4290-9B67-88F488DBFA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4104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8">
            <a:extLst>
              <a:ext uri="{FF2B5EF4-FFF2-40B4-BE49-F238E27FC236}">
                <a16:creationId xmlns:a16="http://schemas.microsoft.com/office/drawing/2014/main" id="{8933D2AB-D108-8F4E-417D-9E3CB05782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9">
            <a:extLst>
              <a:ext uri="{FF2B5EF4-FFF2-40B4-BE49-F238E27FC236}">
                <a16:creationId xmlns:a16="http://schemas.microsoft.com/office/drawing/2014/main" id="{44ED79E7-0E07-5ACD-3D0B-65DE0CC8F9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0">
            <a:extLst>
              <a:ext uri="{FF2B5EF4-FFF2-40B4-BE49-F238E27FC236}">
                <a16:creationId xmlns:a16="http://schemas.microsoft.com/office/drawing/2014/main" id="{3F8835B7-B702-BA66-A111-5E4DDFC291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7AF11-7868-441E-8C04-7F5D1FAACB5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997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8">
            <a:extLst>
              <a:ext uri="{FF2B5EF4-FFF2-40B4-BE49-F238E27FC236}">
                <a16:creationId xmlns:a16="http://schemas.microsoft.com/office/drawing/2014/main" id="{77BF5F0A-844F-28AC-F0B7-74009F6B41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79">
            <a:extLst>
              <a:ext uri="{FF2B5EF4-FFF2-40B4-BE49-F238E27FC236}">
                <a16:creationId xmlns:a16="http://schemas.microsoft.com/office/drawing/2014/main" id="{AFBD7FBB-1E4F-5BF8-E332-5DEB0449EF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80">
            <a:extLst>
              <a:ext uri="{FF2B5EF4-FFF2-40B4-BE49-F238E27FC236}">
                <a16:creationId xmlns:a16="http://schemas.microsoft.com/office/drawing/2014/main" id="{7AB1B30D-C619-681C-35DB-45770F9CBD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EAB4F-1525-43B4-B837-9129AB97D93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929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937744B-9488-7797-DA29-AFF8DF779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2788"/>
            <a:ext cx="7010400" cy="48752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230BFCB-62C2-669B-8870-6DE05DA18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95400"/>
            <a:ext cx="8763000" cy="1524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231987-8E02-7E86-8490-6DD2F1E9D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08213" y="2286000"/>
            <a:ext cx="64785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EF20310-5C95-E6DC-9640-C764B2CA2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81000"/>
            <a:ext cx="716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 du masque</a:t>
            </a:r>
          </a:p>
        </p:txBody>
      </p:sp>
      <p:grpSp>
        <p:nvGrpSpPr>
          <p:cNvPr id="1030" name="Group 6">
            <a:extLst>
              <a:ext uri="{FF2B5EF4-FFF2-40B4-BE49-F238E27FC236}">
                <a16:creationId xmlns:a16="http://schemas.microsoft.com/office/drawing/2014/main" id="{822ACDA2-0C4D-6256-CF03-AFDE54C32AC2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228600"/>
            <a:ext cx="2133600" cy="6662738"/>
            <a:chOff x="48" y="144"/>
            <a:chExt cx="1344" cy="4197"/>
          </a:xfrm>
        </p:grpSpPr>
        <p:sp>
          <p:nvSpPr>
            <p:cNvPr id="1035" name="Rectangle 7">
              <a:extLst>
                <a:ext uri="{FF2B5EF4-FFF2-40B4-BE49-F238E27FC236}">
                  <a16:creationId xmlns:a16="http://schemas.microsoft.com/office/drawing/2014/main" id="{D7800FB1-D2DE-C61F-3B4D-F9BF473EF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88"/>
              <a:ext cx="672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36" name="Rectangle 8">
              <a:extLst>
                <a:ext uri="{FF2B5EF4-FFF2-40B4-BE49-F238E27FC236}">
                  <a16:creationId xmlns:a16="http://schemas.microsoft.com/office/drawing/2014/main" id="{D5C9607A-692E-CE8D-89F0-00C71DACF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248"/>
              <a:ext cx="672" cy="30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37" name="Oval 9">
              <a:extLst>
                <a:ext uri="{FF2B5EF4-FFF2-40B4-BE49-F238E27FC236}">
                  <a16:creationId xmlns:a16="http://schemas.microsoft.com/office/drawing/2014/main" id="{2E2EE59C-3743-0F1C-17CD-B4EBC1881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38" name="Oval 10">
              <a:extLst>
                <a:ext uri="{FF2B5EF4-FFF2-40B4-BE49-F238E27FC236}">
                  <a16:creationId xmlns:a16="http://schemas.microsoft.com/office/drawing/2014/main" id="{35DFAB0A-9873-7102-E295-45F26047E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39" name="Oval 11">
              <a:extLst>
                <a:ext uri="{FF2B5EF4-FFF2-40B4-BE49-F238E27FC236}">
                  <a16:creationId xmlns:a16="http://schemas.microsoft.com/office/drawing/2014/main" id="{26606BDD-208A-5A76-78BB-76B9C91AB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0" name="Oval 12">
              <a:extLst>
                <a:ext uri="{FF2B5EF4-FFF2-40B4-BE49-F238E27FC236}">
                  <a16:creationId xmlns:a16="http://schemas.microsoft.com/office/drawing/2014/main" id="{58B35077-05E8-5E67-07F9-52A3D12CA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1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1" name="Oval 13">
              <a:extLst>
                <a:ext uri="{FF2B5EF4-FFF2-40B4-BE49-F238E27FC236}">
                  <a16:creationId xmlns:a16="http://schemas.microsoft.com/office/drawing/2014/main" id="{FA6F08FD-956C-1294-6B57-6A5C8CE35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2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2" name="Oval 14">
              <a:extLst>
                <a:ext uri="{FF2B5EF4-FFF2-40B4-BE49-F238E27FC236}">
                  <a16:creationId xmlns:a16="http://schemas.microsoft.com/office/drawing/2014/main" id="{9E88E419-6163-3496-A80F-C432E98B9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8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3" name="Oval 15">
              <a:extLst>
                <a:ext uri="{FF2B5EF4-FFF2-40B4-BE49-F238E27FC236}">
                  <a16:creationId xmlns:a16="http://schemas.microsoft.com/office/drawing/2014/main" id="{A22FF8E4-5A88-6DCB-EA10-6463295A0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5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4" name="Oval 16">
              <a:extLst>
                <a:ext uri="{FF2B5EF4-FFF2-40B4-BE49-F238E27FC236}">
                  <a16:creationId xmlns:a16="http://schemas.microsoft.com/office/drawing/2014/main" id="{3B43FC91-DB1E-07BD-27E5-BD929C98B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5" name="Oval 17">
              <a:extLst>
                <a:ext uri="{FF2B5EF4-FFF2-40B4-BE49-F238E27FC236}">
                  <a16:creationId xmlns:a16="http://schemas.microsoft.com/office/drawing/2014/main" id="{15DF0A51-E926-C552-8E8F-7DD4F03E4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6" name="Oval 18">
              <a:extLst>
                <a:ext uri="{FF2B5EF4-FFF2-40B4-BE49-F238E27FC236}">
                  <a16:creationId xmlns:a16="http://schemas.microsoft.com/office/drawing/2014/main" id="{7C359FB2-B0DD-A8D8-3990-DE4E2AE6F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7" name="Oval 19">
              <a:extLst>
                <a:ext uri="{FF2B5EF4-FFF2-40B4-BE49-F238E27FC236}">
                  <a16:creationId xmlns:a16="http://schemas.microsoft.com/office/drawing/2014/main" id="{409E2134-54EC-0902-E241-4405C07B0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77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8" name="Oval 20">
              <a:extLst>
                <a:ext uri="{FF2B5EF4-FFF2-40B4-BE49-F238E27FC236}">
                  <a16:creationId xmlns:a16="http://schemas.microsoft.com/office/drawing/2014/main" id="{F62F1132-CAD9-5B31-036F-8F11D74F3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49" name="Oval 21">
              <a:extLst>
                <a:ext uri="{FF2B5EF4-FFF2-40B4-BE49-F238E27FC236}">
                  <a16:creationId xmlns:a16="http://schemas.microsoft.com/office/drawing/2014/main" id="{4C28DC7E-C78B-CF41-E470-A4233B9F8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0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0" name="Oval 22">
              <a:extLst>
                <a:ext uri="{FF2B5EF4-FFF2-40B4-BE49-F238E27FC236}">
                  <a16:creationId xmlns:a16="http://schemas.microsoft.com/office/drawing/2014/main" id="{EF535490-4CE8-ADBD-C227-AF4E2576C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25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1" name="Oval 23">
              <a:extLst>
                <a:ext uri="{FF2B5EF4-FFF2-40B4-BE49-F238E27FC236}">
                  <a16:creationId xmlns:a16="http://schemas.microsoft.com/office/drawing/2014/main" id="{3CE52BB8-B7AC-A89D-35F2-E5D6048FA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2" name="Oval 24">
              <a:extLst>
                <a:ext uri="{FF2B5EF4-FFF2-40B4-BE49-F238E27FC236}">
                  <a16:creationId xmlns:a16="http://schemas.microsoft.com/office/drawing/2014/main" id="{9292C14A-F501-4851-237A-5E885D01D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2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3" name="Oval 25">
              <a:extLst>
                <a:ext uri="{FF2B5EF4-FFF2-40B4-BE49-F238E27FC236}">
                  <a16:creationId xmlns:a16="http://schemas.microsoft.com/office/drawing/2014/main" id="{902C0A2A-E233-ACB1-C071-629C6C99D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68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4" name="Oval 26">
              <a:extLst>
                <a:ext uri="{FF2B5EF4-FFF2-40B4-BE49-F238E27FC236}">
                  <a16:creationId xmlns:a16="http://schemas.microsoft.com/office/drawing/2014/main" id="{0EF444C7-F443-17EE-B2AE-DB2647ADF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92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5" name="Oval 27">
              <a:extLst>
                <a:ext uri="{FF2B5EF4-FFF2-40B4-BE49-F238E27FC236}">
                  <a16:creationId xmlns:a16="http://schemas.microsoft.com/office/drawing/2014/main" id="{D5BEF545-88D3-B5B9-BB1C-0A0F7D83C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235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6" name="Oval 28">
              <a:extLst>
                <a:ext uri="{FF2B5EF4-FFF2-40B4-BE49-F238E27FC236}">
                  <a16:creationId xmlns:a16="http://schemas.microsoft.com/office/drawing/2014/main" id="{77FC7C0D-7120-681E-5A15-C1893B24F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7" name="Oval 29">
              <a:extLst>
                <a:ext uri="{FF2B5EF4-FFF2-40B4-BE49-F238E27FC236}">
                  <a16:creationId xmlns:a16="http://schemas.microsoft.com/office/drawing/2014/main" id="{E4EE3A9F-DCD3-7C03-1704-7E86223BF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8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8" name="Oval 30">
              <a:extLst>
                <a:ext uri="{FF2B5EF4-FFF2-40B4-BE49-F238E27FC236}">
                  <a16:creationId xmlns:a16="http://schemas.microsoft.com/office/drawing/2014/main" id="{7DD2F32A-1E8A-3B4C-71D5-C61681104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9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59" name="Oval 31">
              <a:extLst>
                <a:ext uri="{FF2B5EF4-FFF2-40B4-BE49-F238E27FC236}">
                  <a16:creationId xmlns:a16="http://schemas.microsoft.com/office/drawing/2014/main" id="{50EF6212-EC33-FE42-D908-F9303548A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307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0" name="Oval 32">
              <a:extLst>
                <a:ext uri="{FF2B5EF4-FFF2-40B4-BE49-F238E27FC236}">
                  <a16:creationId xmlns:a16="http://schemas.microsoft.com/office/drawing/2014/main" id="{DC818865-FF74-190C-5075-1BE07E872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1" name="Oval 33">
              <a:extLst>
                <a:ext uri="{FF2B5EF4-FFF2-40B4-BE49-F238E27FC236}">
                  <a16:creationId xmlns:a16="http://schemas.microsoft.com/office/drawing/2014/main" id="{0E8A8762-E487-2CD5-DBBB-1A0A2C6B1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2" name="Oval 34">
              <a:extLst>
                <a:ext uri="{FF2B5EF4-FFF2-40B4-BE49-F238E27FC236}">
                  <a16:creationId xmlns:a16="http://schemas.microsoft.com/office/drawing/2014/main" id="{7E902B6E-2015-7E5F-82C5-153B3D585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312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3" name="Oval 35">
              <a:extLst>
                <a:ext uri="{FF2B5EF4-FFF2-40B4-BE49-F238E27FC236}">
                  <a16:creationId xmlns:a16="http://schemas.microsoft.com/office/drawing/2014/main" id="{D6F87391-0235-C93D-C6E1-D26DC3D9F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326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4" name="Oval 36">
              <a:extLst>
                <a:ext uri="{FF2B5EF4-FFF2-40B4-BE49-F238E27FC236}">
                  <a16:creationId xmlns:a16="http://schemas.microsoft.com/office/drawing/2014/main" id="{0412FC66-D40B-9D0B-7100-570761DBE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5" name="Oval 37">
              <a:extLst>
                <a:ext uri="{FF2B5EF4-FFF2-40B4-BE49-F238E27FC236}">
                  <a16:creationId xmlns:a16="http://schemas.microsoft.com/office/drawing/2014/main" id="{DC7FE25C-E728-AF9D-D408-843EF41AD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6" name="Oval 38">
              <a:extLst>
                <a:ext uri="{FF2B5EF4-FFF2-40B4-BE49-F238E27FC236}">
                  <a16:creationId xmlns:a16="http://schemas.microsoft.com/office/drawing/2014/main" id="{8B38B288-58BF-9FCA-1C37-8150E7EAA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40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7" name="Oval 39">
              <a:extLst>
                <a:ext uri="{FF2B5EF4-FFF2-40B4-BE49-F238E27FC236}">
                  <a16:creationId xmlns:a16="http://schemas.microsoft.com/office/drawing/2014/main" id="{AD064647-0644-F341-64BF-5F4964A18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364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8" name="Oval 40">
              <a:extLst>
                <a:ext uri="{FF2B5EF4-FFF2-40B4-BE49-F238E27FC236}">
                  <a16:creationId xmlns:a16="http://schemas.microsoft.com/office/drawing/2014/main" id="{1BD2B8DE-BCBB-84EB-3B9B-242C4B9DE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360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69" name="Oval 41">
              <a:extLst>
                <a:ext uri="{FF2B5EF4-FFF2-40B4-BE49-F238E27FC236}">
                  <a16:creationId xmlns:a16="http://schemas.microsoft.com/office/drawing/2014/main" id="{0AD0075C-4D7A-7248-2F36-704F6EA85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393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0" name="Oval 42">
              <a:extLst>
                <a:ext uri="{FF2B5EF4-FFF2-40B4-BE49-F238E27FC236}">
                  <a16:creationId xmlns:a16="http://schemas.microsoft.com/office/drawing/2014/main" id="{365DF004-1E3B-51B7-BB88-A861A2C6D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9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1" name="Oval 43">
              <a:extLst>
                <a:ext uri="{FF2B5EF4-FFF2-40B4-BE49-F238E27FC236}">
                  <a16:creationId xmlns:a16="http://schemas.microsoft.com/office/drawing/2014/main" id="{C90F813B-71D3-5BCE-729C-443211B5E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4031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2" name="Oval 44">
              <a:extLst>
                <a:ext uri="{FF2B5EF4-FFF2-40B4-BE49-F238E27FC236}">
                  <a16:creationId xmlns:a16="http://schemas.microsoft.com/office/drawing/2014/main" id="{B0CBA7F9-C727-C7BD-FCE6-53A603CE9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3" name="Oval 45">
              <a:extLst>
                <a:ext uri="{FF2B5EF4-FFF2-40B4-BE49-F238E27FC236}">
                  <a16:creationId xmlns:a16="http://schemas.microsoft.com/office/drawing/2014/main" id="{3D4EBF58-9760-13AF-08FA-8E1CCA596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40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4" name="Oval 46">
              <a:extLst>
                <a:ext uri="{FF2B5EF4-FFF2-40B4-BE49-F238E27FC236}">
                  <a16:creationId xmlns:a16="http://schemas.microsoft.com/office/drawing/2014/main" id="{9E0D0695-5046-3B02-73E0-47E7A3126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59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5" name="Oval 47">
              <a:extLst>
                <a:ext uri="{FF2B5EF4-FFF2-40B4-BE49-F238E27FC236}">
                  <a16:creationId xmlns:a16="http://schemas.microsoft.com/office/drawing/2014/main" id="{65E5F15B-1DD1-4893-7386-0EB2E6DF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34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6" name="Oval 48">
              <a:extLst>
                <a:ext uri="{FF2B5EF4-FFF2-40B4-BE49-F238E27FC236}">
                  <a16:creationId xmlns:a16="http://schemas.microsoft.com/office/drawing/2014/main" id="{9B8F5CF6-DCD7-4E39-E323-2C33A5F04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7" name="Oval 49">
              <a:extLst>
                <a:ext uri="{FF2B5EF4-FFF2-40B4-BE49-F238E27FC236}">
                  <a16:creationId xmlns:a16="http://schemas.microsoft.com/office/drawing/2014/main" id="{36B184E1-3B10-994A-ACDA-2E2E5865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832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8" name="Oval 50">
              <a:extLst>
                <a:ext uri="{FF2B5EF4-FFF2-40B4-BE49-F238E27FC236}">
                  <a16:creationId xmlns:a16="http://schemas.microsoft.com/office/drawing/2014/main" id="{E15D3207-5A05-A02B-03C5-B59513581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680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79" name="Oval 51">
              <a:extLst>
                <a:ext uri="{FF2B5EF4-FFF2-40B4-BE49-F238E27FC236}">
                  <a16:creationId xmlns:a16="http://schemas.microsoft.com/office/drawing/2014/main" id="{DD8E2591-C4FF-0ED8-16CF-6B2252144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168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0" name="Oval 52">
              <a:extLst>
                <a:ext uri="{FF2B5EF4-FFF2-40B4-BE49-F238E27FC236}">
                  <a16:creationId xmlns:a16="http://schemas.microsoft.com/office/drawing/2014/main" id="{662E9D3D-5442-C64C-F53D-0C35D4C45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96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grpSp>
          <p:nvGrpSpPr>
            <p:cNvPr id="1081" name="Group 53">
              <a:extLst>
                <a:ext uri="{FF2B5EF4-FFF2-40B4-BE49-F238E27FC236}">
                  <a16:creationId xmlns:a16="http://schemas.microsoft.com/office/drawing/2014/main" id="{0CB63525-0FBB-4874-F897-8BFAF3326E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" y="145"/>
              <a:ext cx="1008" cy="1007"/>
              <a:chOff x="95" y="145"/>
              <a:chExt cx="1008" cy="1007"/>
            </a:xfrm>
          </p:grpSpPr>
          <p:sp>
            <p:nvSpPr>
              <p:cNvPr id="1089" name="Oval 54">
                <a:extLst>
                  <a:ext uri="{FF2B5EF4-FFF2-40B4-BE49-F238E27FC236}">
                    <a16:creationId xmlns:a16="http://schemas.microsoft.com/office/drawing/2014/main" id="{C862F2E1-C271-ACB6-67FB-CD10BFD6D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" y="289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0" name="Oval 55">
                <a:extLst>
                  <a:ext uri="{FF2B5EF4-FFF2-40B4-BE49-F238E27FC236}">
                    <a16:creationId xmlns:a16="http://schemas.microsoft.com/office/drawing/2014/main" id="{7C6B0E34-EEF3-A03A-188A-2092E0079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" y="62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1" name="Oval 56">
                <a:extLst>
                  <a:ext uri="{FF2B5EF4-FFF2-40B4-BE49-F238E27FC236}">
                    <a16:creationId xmlns:a16="http://schemas.microsoft.com/office/drawing/2014/main" id="{CE1BC876-4BA8-527A-CBA9-D6379C58D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" y="674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2" name="Oval 57">
                <a:extLst>
                  <a:ext uri="{FF2B5EF4-FFF2-40B4-BE49-F238E27FC236}">
                    <a16:creationId xmlns:a16="http://schemas.microsoft.com/office/drawing/2014/main" id="{404D8183-1119-9B43-DE8A-F508C0BB8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" y="29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3" name="Oval 58">
                <a:extLst>
                  <a:ext uri="{FF2B5EF4-FFF2-40B4-BE49-F238E27FC236}">
                    <a16:creationId xmlns:a16="http://schemas.microsoft.com/office/drawing/2014/main" id="{9D4B7A50-8EAA-BD6E-3988-D0682D8F0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" y="81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4" name="Oval 59">
                <a:extLst>
                  <a:ext uri="{FF2B5EF4-FFF2-40B4-BE49-F238E27FC236}">
                    <a16:creationId xmlns:a16="http://schemas.microsoft.com/office/drawing/2014/main" id="{A6EAECC5-FA9B-47B0-C181-A1CC558511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5" name="Oval 60">
                <a:extLst>
                  <a:ext uri="{FF2B5EF4-FFF2-40B4-BE49-F238E27FC236}">
                    <a16:creationId xmlns:a16="http://schemas.microsoft.com/office/drawing/2014/main" id="{92F8949D-6BF5-CE0C-0826-0B6513E55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" y="576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6" name="Oval 61">
                <a:extLst>
                  <a:ext uri="{FF2B5EF4-FFF2-40B4-BE49-F238E27FC236}">
                    <a16:creationId xmlns:a16="http://schemas.microsoft.com/office/drawing/2014/main" id="{5F99AC51-70B0-D8CC-F3CE-1212CB5FDD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" y="768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7" name="Oval 62">
                <a:extLst>
                  <a:ext uri="{FF2B5EF4-FFF2-40B4-BE49-F238E27FC236}">
                    <a16:creationId xmlns:a16="http://schemas.microsoft.com/office/drawing/2014/main" id="{9040081A-2E40-6BB8-EFCF-57D183FAF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" y="912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8" name="Oval 63">
                <a:extLst>
                  <a:ext uri="{FF2B5EF4-FFF2-40B4-BE49-F238E27FC236}">
                    <a16:creationId xmlns:a16="http://schemas.microsoft.com/office/drawing/2014/main" id="{0E1EA842-49EF-7EEE-3ECE-C1A1226E0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" y="33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099" name="Oval 64">
                <a:extLst>
                  <a:ext uri="{FF2B5EF4-FFF2-40B4-BE49-F238E27FC236}">
                    <a16:creationId xmlns:a16="http://schemas.microsoft.com/office/drawing/2014/main" id="{EE0475D1-F612-AE04-EEB1-E4E9A8498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43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0" name="Oval 65">
                <a:extLst>
                  <a:ext uri="{FF2B5EF4-FFF2-40B4-BE49-F238E27FC236}">
                    <a16:creationId xmlns:a16="http://schemas.microsoft.com/office/drawing/2014/main" id="{A36283C7-AF05-BC9A-EF7F-6607C68A0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" y="481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1" name="Oval 66">
                <a:extLst>
                  <a:ext uri="{FF2B5EF4-FFF2-40B4-BE49-F238E27FC236}">
                    <a16:creationId xmlns:a16="http://schemas.microsoft.com/office/drawing/2014/main" id="{F21412D6-4C88-A000-DC4C-7086ADB11E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" y="67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2" name="Oval 67">
                <a:extLst>
                  <a:ext uri="{FF2B5EF4-FFF2-40B4-BE49-F238E27FC236}">
                    <a16:creationId xmlns:a16="http://schemas.microsoft.com/office/drawing/2014/main" id="{CBC7027C-8CEF-B0B2-EE63-2F10E2B31A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" y="38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3" name="Oval 68">
                <a:extLst>
                  <a:ext uri="{FF2B5EF4-FFF2-40B4-BE49-F238E27FC236}">
                    <a16:creationId xmlns:a16="http://schemas.microsoft.com/office/drawing/2014/main" id="{1E147F2D-E980-6177-2F27-AA69B957F2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" y="817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4" name="Oval 69">
                <a:extLst>
                  <a:ext uri="{FF2B5EF4-FFF2-40B4-BE49-F238E27FC236}">
                    <a16:creationId xmlns:a16="http://schemas.microsoft.com/office/drawing/2014/main" id="{8DFC3981-E864-E1A8-DA07-479FD16C4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" y="145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  <p:sp>
            <p:nvSpPr>
              <p:cNvPr id="1105" name="Oval 70">
                <a:extLst>
                  <a:ext uri="{FF2B5EF4-FFF2-40B4-BE49-F238E27FC236}">
                    <a16:creationId xmlns:a16="http://schemas.microsoft.com/office/drawing/2014/main" id="{A4F5BCB5-69F4-314B-0370-73678731C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" y="193"/>
                <a:ext cx="240" cy="240"/>
              </a:xfrm>
              <a:prstGeom prst="ellipse">
                <a:avLst/>
              </a:prstGeom>
              <a:noFill/>
              <a:ln w="12700" cap="sq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en-US"/>
              </a:p>
            </p:txBody>
          </p:sp>
        </p:grpSp>
        <p:sp>
          <p:nvSpPr>
            <p:cNvPr id="1082" name="Rectangle 71">
              <a:extLst>
                <a:ext uri="{FF2B5EF4-FFF2-40B4-BE49-F238E27FC236}">
                  <a16:creationId xmlns:a16="http://schemas.microsoft.com/office/drawing/2014/main" id="{B3D5C666-A01A-469C-2E6F-C64031184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"/>
              <a:ext cx="81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3" name="Rectangle 72">
              <a:extLst>
                <a:ext uri="{FF2B5EF4-FFF2-40B4-BE49-F238E27FC236}">
                  <a16:creationId xmlns:a16="http://schemas.microsoft.com/office/drawing/2014/main" id="{4156E6C8-CD3F-0AA5-A1BB-0EC25CF6F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" y="240"/>
              <a:ext cx="240" cy="4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4" name="Rectangle 73">
              <a:extLst>
                <a:ext uri="{FF2B5EF4-FFF2-40B4-BE49-F238E27FC236}">
                  <a16:creationId xmlns:a16="http://schemas.microsoft.com/office/drawing/2014/main" id="{E39A8048-D5EE-F9D2-F48F-1A9E5063B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816"/>
              <a:ext cx="19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5" name="Rectangle 74">
              <a:extLst>
                <a:ext uri="{FF2B5EF4-FFF2-40B4-BE49-F238E27FC236}">
                  <a16:creationId xmlns:a16="http://schemas.microsoft.com/office/drawing/2014/main" id="{2FAE409B-6F5E-D601-FE5F-2211F9222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056"/>
              <a:ext cx="816" cy="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6" name="Rectangle 75">
              <a:extLst>
                <a:ext uri="{FF2B5EF4-FFF2-40B4-BE49-F238E27FC236}">
                  <a16:creationId xmlns:a16="http://schemas.microsoft.com/office/drawing/2014/main" id="{7DB7C941-CAFF-CBD1-230D-B1B6E34C1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92"/>
              <a:ext cx="240" cy="41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7" name="Rectangle 76">
              <a:extLst>
                <a:ext uri="{FF2B5EF4-FFF2-40B4-BE49-F238E27FC236}">
                  <a16:creationId xmlns:a16="http://schemas.microsoft.com/office/drawing/2014/main" id="{3DD723EA-746C-4D1D-3E68-C49C6DD0B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816"/>
              <a:ext cx="43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  <p:sp>
          <p:nvSpPr>
            <p:cNvPr id="1088" name="Oval 77">
              <a:extLst>
                <a:ext uri="{FF2B5EF4-FFF2-40B4-BE49-F238E27FC236}">
                  <a16:creationId xmlns:a16="http://schemas.microsoft.com/office/drawing/2014/main" id="{92DB3002-8CF6-D167-DB2D-A1E92AE6F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584"/>
              <a:ext cx="288" cy="288"/>
            </a:xfrm>
            <a:prstGeom prst="ellipse">
              <a:avLst/>
            </a:prstGeom>
            <a:noFill/>
            <a:ln w="12700" cap="sq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fr-FR" altLang="en-US"/>
            </a:p>
          </p:txBody>
        </p:sp>
      </p:grpSp>
      <p:sp>
        <p:nvSpPr>
          <p:cNvPr id="13390" name="Rectangle 78">
            <a:extLst>
              <a:ext uri="{FF2B5EF4-FFF2-40B4-BE49-F238E27FC236}">
                <a16:creationId xmlns:a16="http://schemas.microsoft.com/office/drawing/2014/main" id="{5585CB87-799D-88BD-6CA1-8FA4D7ACF3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9050" y="6470650"/>
            <a:ext cx="1346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91" name="Rectangle 79">
            <a:extLst>
              <a:ext uri="{FF2B5EF4-FFF2-40B4-BE49-F238E27FC236}">
                <a16:creationId xmlns:a16="http://schemas.microsoft.com/office/drawing/2014/main" id="{A5FDB120-7E67-F011-C47E-BC6DB249DE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84625" y="6477000"/>
            <a:ext cx="35401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92" name="Rectangle 80">
            <a:extLst>
              <a:ext uri="{FF2B5EF4-FFF2-40B4-BE49-F238E27FC236}">
                <a16:creationId xmlns:a16="http://schemas.microsoft.com/office/drawing/2014/main" id="{B5551B37-5EC5-B7F8-7F6F-1C4FB34A87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72375" y="6477000"/>
            <a:ext cx="1250950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EABC7515-1A4F-4B62-A363-9D07042E45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4" name="Rectangle 81">
            <a:extLst>
              <a:ext uri="{FF2B5EF4-FFF2-40B4-BE49-F238E27FC236}">
                <a16:creationId xmlns:a16="http://schemas.microsoft.com/office/drawing/2014/main" id="{C7320566-D199-2AA4-7647-AC537B965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029325"/>
            <a:ext cx="222250" cy="827088"/>
          </a:xfrm>
          <a:prstGeom prst="rect">
            <a:avLst/>
          </a:prstGeom>
          <a:solidFill>
            <a:srgbClr val="B2B2B2">
              <a:alpha val="50195"/>
            </a:srgbClr>
          </a:solidFill>
          <a:ln>
            <a:noFill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fr-FR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FFCC"/>
        </a:buClr>
        <a:buSzPct val="70000"/>
        <a:buFont typeface="Wingdings" panose="05000000000000000000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FFCC"/>
        </a:buClr>
        <a:buSzPct val="65000"/>
        <a:buFont typeface="Wingdings" panose="05000000000000000000" pitchFamily="2" charset="2"/>
        <a:buChar char="t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FFCC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B\Mes%20documents\My_docs\GMaison\BourgLR\rue%20Hoffmann\Obadia\diaporama-rue-Hoffmann\slideshow.ex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477B89F-2DE4-9DE8-219F-C1676BA89FE5}"/>
              </a:ext>
            </a:extLst>
          </p:cNvPr>
          <p:cNvSpPr>
            <a:spLocks noChangeArrowheads="1"/>
          </p:cNvSpPr>
          <p:nvPr>
            <p:ph type="ctrTitle"/>
          </p:nvPr>
        </p:nvSpPr>
        <p:spPr>
          <a:xfrm>
            <a:off x="1905000" y="0"/>
            <a:ext cx="7162800" cy="1295400"/>
          </a:xfrm>
          <a:noFill/>
        </p:spPr>
        <p:txBody>
          <a:bodyPr/>
          <a:lstStyle/>
          <a:p>
            <a:pPr algn="l" eaLnBrk="1" hangingPunct="1"/>
            <a:r>
              <a:rPr lang="fr-FR" altLang="fr-FR"/>
              <a:t>Travaux Rue Hoffmann 2004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22B4DA5-FB79-B87B-CB59-E022E2FF2CE0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>
          <a:xfrm>
            <a:off x="2286000" y="2362200"/>
            <a:ext cx="6400800" cy="1752600"/>
          </a:xfrm>
          <a:noFill/>
        </p:spPr>
        <p:txBody>
          <a:bodyPr/>
          <a:lstStyle/>
          <a:p>
            <a:pPr algn="ctr" eaLnBrk="1" hangingPunct="1"/>
            <a:r>
              <a:rPr lang="en-US" altLang="fr-FR" sz="2000" u="sng">
                <a:cs typeface="Times New Roman" panose="02020603050405020304" pitchFamily="18" charset="0"/>
              </a:rPr>
              <a:t>Questions à l’ordre du jour</a:t>
            </a:r>
          </a:p>
          <a:p>
            <a:pPr algn="ctr" eaLnBrk="1" hangingPunct="1"/>
            <a:r>
              <a:rPr lang="en-US" altLang="fr-FR" sz="2000" u="sng">
                <a:cs typeface="Times New Roman" panose="02020603050405020304" pitchFamily="18" charset="0"/>
              </a:rPr>
              <a:t> </a:t>
            </a:r>
            <a:endParaRPr lang="en-US" altLang="fr-FR" sz="20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fr-FR" sz="2000">
                <a:cs typeface="Times New Roman" panose="02020603050405020304" pitchFamily="18" charset="0"/>
              </a:rPr>
              <a:t>Compte-tenu du résultat et de l’évolution actuelle des travaux après de longs mois et après concertation avec les riverains de la Rue Hoffmann qui ont souhaité s’exprimer, ci-après liste de quelques problèmes recensés auprès d’eux, pbs déjà exprimés de nombreuses fois auprès des Resps Techniques de la Mairie :</a:t>
            </a:r>
          </a:p>
          <a:p>
            <a:pPr algn="just" eaLnBrk="1" hangingPunct="1"/>
            <a:r>
              <a:rPr lang="en-US" altLang="fr-F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I)         - </a:t>
            </a:r>
            <a:r>
              <a:rPr lang="en-US" altLang="fr-FR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Aspects techniques</a:t>
            </a:r>
          </a:p>
          <a:p>
            <a:pPr algn="just" eaLnBrk="1" hangingPunct="1"/>
            <a:r>
              <a:rPr lang="en-US" altLang="fr-F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I)         - </a:t>
            </a:r>
            <a:r>
              <a:rPr lang="en-US" altLang="fr-FR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Constat des problèmes de circulation </a:t>
            </a:r>
          </a:p>
          <a:p>
            <a:pPr algn="just" eaLnBrk="1" hangingPunct="1"/>
            <a:r>
              <a:rPr lang="en-US" altLang="fr-F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I)         - </a:t>
            </a:r>
            <a:r>
              <a:rPr lang="en-US" altLang="fr-FR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Embellissement/Esthétique (?!!)</a:t>
            </a:r>
          </a:p>
          <a:p>
            <a:pPr algn="just" eaLnBrk="1" hangingPunct="1"/>
            <a:r>
              <a:rPr lang="en-US" altLang="fr-FR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				….  solutions ????</a:t>
            </a:r>
            <a:r>
              <a:rPr lang="en-US" altLang="fr-FR" sz="2000"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fr-FR" altLang="fr-FR" sz="20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0A25B76-CA58-9CE5-85F3-5B533C487FA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903413" y="381000"/>
            <a:ext cx="7011987" cy="1143000"/>
          </a:xfrm>
          <a:noFill/>
        </p:spPr>
        <p:txBody>
          <a:bodyPr/>
          <a:lstStyle/>
          <a:p>
            <a:pPr eaLnBrk="1" hangingPunct="1"/>
            <a:r>
              <a:rPr lang="fr-FR" altLang="fr-FR"/>
              <a:t>Travaux lourds en 2003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8E2EAC7-D07A-9C34-4CD8-62572D71422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2209800" y="2057400"/>
            <a:ext cx="6478588" cy="3886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800"/>
              <a:t>Travaux lourds depuis Mars 2003 ?!!!... mais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/>
              <a:t>…. pause pour les vacances 2003 …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/>
              <a:t>Reprise des travaux en Septembre 2003: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/>
              <a:t>Premier jour : casse câble EDF quartier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/>
              <a:t>Première semaine : « installation » des ouvriers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/>
              <a:t>Premier mois: préparation des travaux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/>
              <a:t>Fin 2003 : période de vacances : chantier fermé !!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/>
              <a:t>Nombreuses plaintes de non-conformité ou problèmes futurs des riverains :   prise en compte par les Services Techniques ??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>
            <a:extLst>
              <a:ext uri="{FF2B5EF4-FFF2-40B4-BE49-F238E27FC236}">
                <a16:creationId xmlns:a16="http://schemas.microsoft.com/office/drawing/2014/main" id="{F9FE95AE-1688-B294-94A5-3E16618439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/>
              <a:t>Problèmes recensés :   1 -   technique</a:t>
            </a:r>
          </a:p>
        </p:txBody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id="{6373186C-949B-8BFF-AE3D-3FD8E8AA5F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fr-FR" sz="2000" b="1">
                <a:latin typeface="Arial" panose="020B0604020202020204" pitchFamily="34" charset="0"/>
                <a:cs typeface="Times New Roman" panose="02020603050405020304" pitchFamily="18" charset="0"/>
              </a:rPr>
              <a:t>I)         </a:t>
            </a:r>
            <a:r>
              <a:rPr lang="en-US" altLang="fr-FR" sz="2000" b="1" u="sng">
                <a:latin typeface="Arial" panose="020B0604020202020204" pitchFamily="34" charset="0"/>
                <a:cs typeface="Times New Roman" panose="02020603050405020304" pitchFamily="18" charset="0"/>
              </a:rPr>
              <a:t> Aspects techniques</a:t>
            </a:r>
          </a:p>
          <a:p>
            <a:pPr algn="just" eaLnBrk="1" hangingPunct="1">
              <a:lnSpc>
                <a:spcPct val="90000"/>
              </a:lnSpc>
              <a:spcBef>
                <a:spcPct val="45000"/>
              </a:spcBef>
            </a:pPr>
            <a:r>
              <a:rPr lang="en-US" altLang="fr-FR" sz="2000">
                <a:cs typeface="Times New Roman" panose="02020603050405020304" pitchFamily="18" charset="0"/>
              </a:rPr>
              <a:t> 1.</a:t>
            </a:r>
            <a:r>
              <a:rPr lang="en-US" alt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en-US" altLang="fr-FR" sz="2000">
                <a:cs typeface="Times New Roman" panose="02020603050405020304" pitchFamily="18" charset="0"/>
              </a:rPr>
              <a:t>A-t-on mis un point final aux problèmes d’inondation? (rumeur inquiétante quant à une erreur de pente?…)</a:t>
            </a:r>
          </a:p>
          <a:p>
            <a:pPr algn="just" eaLnBrk="1" hangingPunct="1">
              <a:lnSpc>
                <a:spcPct val="90000"/>
              </a:lnSpc>
              <a:spcBef>
                <a:spcPct val="45000"/>
              </a:spcBef>
            </a:pPr>
            <a:r>
              <a:rPr lang="en-US" altLang="fr-FR" sz="2000">
                <a:cs typeface="Times New Roman" panose="02020603050405020304" pitchFamily="18" charset="0"/>
              </a:rPr>
              <a:t> 2.</a:t>
            </a:r>
            <a:r>
              <a:rPr lang="en-US" alt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en-US" altLang="fr-FR" sz="2000">
                <a:cs typeface="Times New Roman" panose="02020603050405020304" pitchFamily="18" charset="0"/>
              </a:rPr>
              <a:t>L’installation EDF permet-elle des interventions simples en cas de problèmes? </a:t>
            </a:r>
            <a:r>
              <a:rPr lang="en-US" altLang="fr-FR" sz="1600">
                <a:solidFill>
                  <a:srgbClr val="FFFF00"/>
                </a:solidFill>
                <a:cs typeface="Times New Roman" panose="02020603050405020304" pitchFamily="18" charset="0"/>
              </a:rPr>
              <a:t>(solution critiquée par l’entreprise de travaux)</a:t>
            </a:r>
          </a:p>
          <a:p>
            <a:pPr algn="just" eaLnBrk="1" hangingPunct="1">
              <a:lnSpc>
                <a:spcPct val="90000"/>
              </a:lnSpc>
              <a:spcBef>
                <a:spcPct val="45000"/>
              </a:spcBef>
            </a:pPr>
            <a:r>
              <a:rPr lang="en-US" altLang="fr-FR" sz="2000">
                <a:cs typeface="Times New Roman" panose="02020603050405020304" pitchFamily="18" charset="0"/>
              </a:rPr>
              <a:t> 3.</a:t>
            </a:r>
            <a:r>
              <a:rPr lang="en-US" alt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en-US" altLang="fr-FR" sz="2000">
                <a:cs typeface="Times New Roman" panose="02020603050405020304" pitchFamily="18" charset="0"/>
              </a:rPr>
              <a:t>L’enfouissement du câble TV a-t-il été prévu ?</a:t>
            </a:r>
          </a:p>
          <a:p>
            <a:pPr algn="just" eaLnBrk="1" hangingPunct="1">
              <a:lnSpc>
                <a:spcPct val="90000"/>
              </a:lnSpc>
              <a:spcBef>
                <a:spcPct val="45000"/>
              </a:spcBef>
            </a:pPr>
            <a:r>
              <a:rPr lang="en-US" altLang="fr-FR" sz="2000">
                <a:cs typeface="Times New Roman" panose="02020603050405020304" pitchFamily="18" charset="0"/>
              </a:rPr>
              <a:t> 4.</a:t>
            </a:r>
            <a:r>
              <a:rPr lang="en-US" alt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en-US" altLang="fr-FR" sz="2000">
                <a:cs typeface="Times New Roman" panose="02020603050405020304" pitchFamily="18" charset="0"/>
              </a:rPr>
              <a:t>Qu’envisage-t-on pour réparer les dégâts chez les particuliers?</a:t>
            </a:r>
          </a:p>
          <a:p>
            <a:pPr algn="just" eaLnBrk="1" hangingPunct="1">
              <a:lnSpc>
                <a:spcPct val="90000"/>
              </a:lnSpc>
              <a:spcBef>
                <a:spcPct val="45000"/>
              </a:spcBef>
            </a:pPr>
            <a:r>
              <a:rPr lang="en-US" altLang="fr-FR" sz="2000">
                <a:cs typeface="Times New Roman" panose="02020603050405020304" pitchFamily="18" charset="0"/>
              </a:rPr>
              <a:t> 5.</a:t>
            </a:r>
            <a:r>
              <a:rPr lang="en-US" alt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en-US" altLang="fr-FR" sz="2000">
                <a:cs typeface="Times New Roman" panose="02020603050405020304" pitchFamily="18" charset="0"/>
              </a:rPr>
              <a:t>Le rouleau compresseur qui a sévi les 10 et 11 décembre 2003 était-il adapté à ce type de rue? Nous souhaitons les références de la machine et la législation concernant son utilisation.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fr-FR" sz="200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fr-FR" altLang="fr-FR" sz="2000"/>
          </a:p>
          <a:p>
            <a:pPr eaLnBrk="1" hangingPunct="1">
              <a:lnSpc>
                <a:spcPct val="90000"/>
              </a:lnSpc>
            </a:pPr>
            <a:endParaRPr lang="fr-FR" altLang="fr-FR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A984991-ACBC-D374-A778-E28B80BDD5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/>
              <a:t>Problèmes recensés :   2 -   circulation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B64C323-0355-DCF6-81C6-5BE89E069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1981200"/>
            <a:ext cx="7162800" cy="4419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1.       Blocage de la circulation aux intersections et encombrements dangereux du carrefour Galois/Carnot.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2.       Réduction évidente des places de stationnement risquant d’entrainer un stationnement sauvage des deux côtés.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3.   Impossibilité de construire une entrée de garage pour le n° 29.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4. Jardinières “ralentisseuses” + plateaux ralentisseurs =  redondance.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5.       Difficulté d’accès pour les services de secours.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6.       Passage rendu difficile pour les piétons, les poussettes, les fauteuils roulants … du fait de l’empiètement des jardinières sur les trottoirs.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7.       Non-respect de la nouvelle législation concernant l’accès aux personnes handicapées. (cf. décrets du 31/08/1999  / 99-756  -  99-757).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>
                <a:cs typeface="Times New Roman" panose="02020603050405020304" pitchFamily="18" charset="0"/>
              </a:rPr>
              <a:t>8.       Plusieurs accidents corporels signalés depuis le début du chantier.</a:t>
            </a:r>
            <a:endParaRPr lang="fr-FR" altLang="fr-FR"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84319D7-9D3A-4DE6-16E9-1F4B1CBED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381000"/>
            <a:ext cx="7391400" cy="1143000"/>
          </a:xfrm>
        </p:spPr>
        <p:txBody>
          <a:bodyPr/>
          <a:lstStyle/>
          <a:p>
            <a:pPr eaLnBrk="1" hangingPunct="1"/>
            <a:r>
              <a:rPr lang="fr-FR" altLang="fr-FR" sz="3200"/>
              <a:t>Problèmes recensés : </a:t>
            </a:r>
            <a:r>
              <a:rPr lang="fr-FR" altLang="fr-FR" sz="2800"/>
              <a:t>3</a:t>
            </a:r>
            <a:r>
              <a:rPr lang="fr-FR" altLang="fr-FR" sz="2000"/>
              <a:t> -   Embellissement/Esthétique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1A693B8-6121-226C-1DC2-EA517E19A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7162800" cy="4343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1.       Les riverains s’étaient prononcés contre les arbres sur les trottoirs, ils les auront donc dans des jardinières malgré leur opposition, car Mme l’ingénieur de la Mairie veut à tout prix ses magnolias.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2.       Les jardinières en forme de bunkers staliniens auraient été construites avec les pavés des anciens bâteaux appartenant aux riverains…. Des habitants disent:  “ Rendez-nous nos pavés!!!”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3.       Les magnolias prévus vont-ils s’adapter au climat de la rue?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4.       Qu’en est-il du coût de la réalisation (hors pavés) et de l’entretien de ces petits chefs-d’œuvre de bunkers de mauvais goût?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fr-FR" sz="1800" b="1"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CDD9EE6-B477-0639-9E2F-1A272DC33E1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752600" y="304800"/>
            <a:ext cx="7391400" cy="1143000"/>
          </a:xfrm>
          <a:noFill/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fr-FR" altLang="fr-FR" sz="3200"/>
              <a:t>Problème récurrent :</a:t>
            </a:r>
            <a:r>
              <a:rPr lang="fr-FR" altLang="fr-FR" sz="3600"/>
              <a:t> </a:t>
            </a:r>
            <a:r>
              <a:rPr lang="fr-FR" altLang="fr-FR" sz="2800"/>
              <a:t>(non)</a:t>
            </a:r>
            <a:r>
              <a:rPr lang="fr-FR" altLang="fr-FR" sz="3600"/>
              <a:t> </a:t>
            </a:r>
            <a:r>
              <a:rPr lang="fr-FR" altLang="fr-FR" sz="2800"/>
              <a:t>prise en compte 					des plaintes!!</a:t>
            </a:r>
            <a:r>
              <a:rPr lang="fr-FR" altLang="fr-FR"/>
              <a:t>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17097E1-FB22-A2A9-4C81-BA5BAD87CA8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sz="2800"/>
              <a:t>Nombreuses plaintes de non-conformité ou problèmes futurs des riverains :   prise en compte par les Services Techniques ??</a:t>
            </a:r>
          </a:p>
          <a:p>
            <a:pPr eaLnBrk="1" hangingPunct="1"/>
            <a:r>
              <a:rPr lang="fr-FR" altLang="fr-FR" sz="2800"/>
              <a:t>Lettres individuelles adressées aux services Techniques :  réponses orales habituelles:</a:t>
            </a:r>
          </a:p>
          <a:p>
            <a:pPr lvl="1" eaLnBrk="1" hangingPunct="1"/>
            <a:r>
              <a:rPr lang="fr-FR" altLang="fr-FR" sz="2400"/>
              <a:t>« tous les autres sont d’accord, il n’y a que vous qui posez problème …»</a:t>
            </a:r>
          </a:p>
          <a:p>
            <a:pPr lvl="1" eaLnBrk="1" hangingPunct="1"/>
            <a:r>
              <a:rPr lang="fr-FR" altLang="fr-FR" sz="2400"/>
              <a:t>« Madame l’Ingénieur a tout prévu et calculé … c’est trop tard pour modifier»</a:t>
            </a:r>
          </a:p>
          <a:p>
            <a:pPr eaLnBrk="1" hangingPunct="1"/>
            <a:endParaRPr lang="fr-FR" altLang="fr-FR" sz="28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9C1E063-353E-6B1C-1193-6D33CC47E6E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903413" y="381000"/>
            <a:ext cx="6707187" cy="1143000"/>
          </a:xfrm>
          <a:noFill/>
        </p:spPr>
        <p:txBody>
          <a:bodyPr/>
          <a:lstStyle/>
          <a:p>
            <a:pPr eaLnBrk="1" hangingPunct="1"/>
            <a:r>
              <a:rPr lang="fr-FR" altLang="fr-FR"/>
              <a:t>Vision de l'avenir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51D6533-55F1-F78C-E3E3-D05F4321181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1908175" y="2286000"/>
            <a:ext cx="7056438" cy="3886200"/>
          </a:xfrm>
          <a:noFill/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sz="2800"/>
              <a:t>Les habitants de la Rue Hoffmann exigent:</a:t>
            </a:r>
          </a:p>
          <a:p>
            <a:pPr eaLnBrk="1" hangingPunct="1"/>
            <a:r>
              <a:rPr lang="fr-FR" altLang="fr-FR" sz="2400"/>
              <a:t>Audit des travaux</a:t>
            </a:r>
          </a:p>
          <a:p>
            <a:pPr eaLnBrk="1" hangingPunct="1"/>
            <a:r>
              <a:rPr lang="fr-FR" altLang="fr-FR" sz="2400"/>
              <a:t>Cahier des charges formalisé </a:t>
            </a:r>
            <a:r>
              <a:rPr lang="fr-FR" altLang="fr-FR" sz="1800"/>
              <a:t>(modifs Mme l’Ingénieur non écrites?)</a:t>
            </a:r>
          </a:p>
          <a:p>
            <a:pPr eaLnBrk="1" hangingPunct="1"/>
            <a:r>
              <a:rPr lang="fr-FR" altLang="fr-FR" sz="2400"/>
              <a:t>Concertation réelle et non pas des faits accomplis</a:t>
            </a:r>
          </a:p>
          <a:p>
            <a:pPr eaLnBrk="1" hangingPunct="1"/>
            <a:r>
              <a:rPr lang="fr-FR" altLang="fr-FR" sz="2400"/>
              <a:t>Experts et Ingénieurs </a:t>
            </a:r>
            <a:r>
              <a:rPr lang="fr-FR" altLang="fr-FR" sz="2400">
                <a:solidFill>
                  <a:srgbClr val="FFFF00"/>
                </a:solidFill>
              </a:rPr>
              <a:t>compétents et expérimentés</a:t>
            </a:r>
            <a:r>
              <a:rPr lang="fr-FR" altLang="fr-FR" sz="2400"/>
              <a:t>, monitoring réel des travaux</a:t>
            </a:r>
          </a:p>
          <a:p>
            <a:pPr eaLnBrk="1" hangingPunct="1"/>
            <a:r>
              <a:rPr lang="fr-FR" altLang="fr-FR" sz="2400"/>
              <a:t>Décisions urgentes, car argument « trop de temps de perdu déjà»  non valable compte-tenu des résultats et des risques !!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FA2CBB3-4B32-3E26-573F-FA7FB2FBB9A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905000" y="381000"/>
            <a:ext cx="6934200" cy="1143000"/>
          </a:xfrm>
          <a:noFill/>
        </p:spPr>
        <p:txBody>
          <a:bodyPr/>
          <a:lstStyle/>
          <a:p>
            <a:pPr eaLnBrk="1" hangingPunct="1"/>
            <a:r>
              <a:rPr lang="fr-FR" altLang="fr-FR"/>
              <a:t>Situation actuelle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4510FFE-51ED-B928-97AC-4CFEEB94272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sz="2400"/>
              <a:t>Petite promenade avec photos dans la Rue Hoffmann !!!</a:t>
            </a:r>
          </a:p>
          <a:p>
            <a:pPr eaLnBrk="1" hangingPunct="1"/>
            <a:r>
              <a:rPr lang="fr-FR" altLang="fr-FR" sz="2400">
                <a:hlinkClick r:id="rId3" action="ppaction://program"/>
                <a:hlinkMouseOver r:id="rId3" action="ppaction://program"/>
              </a:rPr>
              <a:t>diapo\slideshow.exe</a:t>
            </a:r>
            <a:endParaRPr lang="fr-FR" altLang="fr-FR" sz="2400"/>
          </a:p>
          <a:p>
            <a:pPr eaLnBrk="1" hangingPunct="1"/>
            <a:endParaRPr lang="fr-FR" altLang="fr-FR" sz="24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51C7CC7F-411B-027C-4322-D2101F7ACA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9219" name="Espace réservé du contenu 3" descr="0004a.jpg">
            <a:extLst>
              <a:ext uri="{FF2B5EF4-FFF2-40B4-BE49-F238E27FC236}">
                <a16:creationId xmlns:a16="http://schemas.microsoft.com/office/drawing/2014/main" id="{B3D091BF-0704-F16D-B833-3D457F2C4B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3357563"/>
            <a:ext cx="2625725" cy="3500437"/>
          </a:xfrm>
        </p:spPr>
      </p:pic>
      <p:pic>
        <p:nvPicPr>
          <p:cNvPr id="9220" name="Image 4" descr="0001a.JPG">
            <a:extLst>
              <a:ext uri="{FF2B5EF4-FFF2-40B4-BE49-F238E27FC236}">
                <a16:creationId xmlns:a16="http://schemas.microsoft.com/office/drawing/2014/main" id="{1F1C3322-ABD7-BB49-13AF-BAC8696AC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5" descr="0002a.JPG">
            <a:extLst>
              <a:ext uri="{FF2B5EF4-FFF2-40B4-BE49-F238E27FC236}">
                <a16:creationId xmlns:a16="http://schemas.microsoft.com/office/drawing/2014/main" id="{695DF2EC-BCA6-817D-5021-0B7DFD076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0"/>
            <a:ext cx="447675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6" descr="0003a.jpg">
            <a:extLst>
              <a:ext uri="{FF2B5EF4-FFF2-40B4-BE49-F238E27FC236}">
                <a16:creationId xmlns:a16="http://schemas.microsoft.com/office/drawing/2014/main" id="{AB334797-A503-B5E8-B0D3-F1E912018B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2975"/>
            <a:ext cx="4500563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>
            <a:extLst>
              <a:ext uri="{FF2B5EF4-FFF2-40B4-BE49-F238E27FC236}">
                <a16:creationId xmlns:a16="http://schemas.microsoft.com/office/drawing/2014/main" id="{EB926263-E321-4F03-1A64-1AA2549815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 </a:t>
            </a:r>
          </a:p>
        </p:txBody>
      </p:sp>
      <p:pic>
        <p:nvPicPr>
          <p:cNvPr id="10243" name="Espace réservé du contenu 3" descr="0008a.JPG">
            <a:extLst>
              <a:ext uri="{FF2B5EF4-FFF2-40B4-BE49-F238E27FC236}">
                <a16:creationId xmlns:a16="http://schemas.microsoft.com/office/drawing/2014/main" id="{A4038891-16BB-CE13-9842-F0946D99DA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75025"/>
            <a:ext cx="4643438" cy="3482975"/>
          </a:xfrm>
        </p:spPr>
      </p:pic>
      <p:pic>
        <p:nvPicPr>
          <p:cNvPr id="10244" name="Image 4" descr="0005a.jpg">
            <a:extLst>
              <a:ext uri="{FF2B5EF4-FFF2-40B4-BE49-F238E27FC236}">
                <a16:creationId xmlns:a16="http://schemas.microsoft.com/office/drawing/2014/main" id="{5EF42BFE-8A89-C8BA-9061-227321DCC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0"/>
            <a:ext cx="2570162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 5" descr="0006a.jpg">
            <a:extLst>
              <a:ext uri="{FF2B5EF4-FFF2-40B4-BE49-F238E27FC236}">
                <a16:creationId xmlns:a16="http://schemas.microsoft.com/office/drawing/2014/main" id="{1CCED691-A182-C967-AFC6-DB01B7194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47879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Image 6" descr="0007a.JPG">
            <a:extLst>
              <a:ext uri="{FF2B5EF4-FFF2-40B4-BE49-F238E27FC236}">
                <a16:creationId xmlns:a16="http://schemas.microsoft.com/office/drawing/2014/main" id="{DF39C35E-0220-45A5-2860-0B7663F5D0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500438"/>
            <a:ext cx="4476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E0B1B9C5-06E0-A176-8041-4E7728D2A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11267" name="Espace réservé du contenu 3" descr="0009a.JPG">
            <a:extLst>
              <a:ext uri="{FF2B5EF4-FFF2-40B4-BE49-F238E27FC236}">
                <a16:creationId xmlns:a16="http://schemas.microsoft.com/office/drawing/2014/main" id="{C1FE3A38-DF8F-9D01-717F-A3B7BDF84D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3536950"/>
            <a:ext cx="4427537" cy="3321050"/>
          </a:xfrm>
        </p:spPr>
      </p:pic>
      <p:pic>
        <p:nvPicPr>
          <p:cNvPr id="11268" name="Image 4" descr="0010a.jpg">
            <a:extLst>
              <a:ext uri="{FF2B5EF4-FFF2-40B4-BE49-F238E27FC236}">
                <a16:creationId xmlns:a16="http://schemas.microsoft.com/office/drawing/2014/main" id="{470A0569-3238-B152-9183-18ECA8050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00562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5" descr="0011a.jpg">
            <a:extLst>
              <a:ext uri="{FF2B5EF4-FFF2-40B4-BE49-F238E27FC236}">
                <a16:creationId xmlns:a16="http://schemas.microsoft.com/office/drawing/2014/main" id="{927709F0-1C7D-4FFB-7992-2012C0282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4476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 6" descr="0012a.jpg">
            <a:extLst>
              <a:ext uri="{FF2B5EF4-FFF2-40B4-BE49-F238E27FC236}">
                <a16:creationId xmlns:a16="http://schemas.microsoft.com/office/drawing/2014/main" id="{9574DF2F-13C8-9C22-24D1-14E72E034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DAA4421B-EA6E-DE1B-6341-E8A28DBA6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12291" name="Espace réservé du contenu 3" descr="0013a.jpg">
            <a:extLst>
              <a:ext uri="{FF2B5EF4-FFF2-40B4-BE49-F238E27FC236}">
                <a16:creationId xmlns:a16="http://schemas.microsoft.com/office/drawing/2014/main" id="{F43CA066-0273-872D-0F80-CC07CE7AE3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0"/>
            <a:ext cx="4475163" cy="3357563"/>
          </a:xfrm>
        </p:spPr>
      </p:pic>
      <p:pic>
        <p:nvPicPr>
          <p:cNvPr id="12292" name="Image 4" descr="0014a.jpg">
            <a:extLst>
              <a:ext uri="{FF2B5EF4-FFF2-40B4-BE49-F238E27FC236}">
                <a16:creationId xmlns:a16="http://schemas.microsoft.com/office/drawing/2014/main" id="{7AC18021-678B-3984-136A-21B7AEB76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00562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Image 5" descr="0015a.jpg">
            <a:extLst>
              <a:ext uri="{FF2B5EF4-FFF2-40B4-BE49-F238E27FC236}">
                <a16:creationId xmlns:a16="http://schemas.microsoft.com/office/drawing/2014/main" id="{2799559F-59D2-415D-96AB-F9299521B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Image 6" descr="0016a.JPG">
            <a:extLst>
              <a:ext uri="{FF2B5EF4-FFF2-40B4-BE49-F238E27FC236}">
                <a16:creationId xmlns:a16="http://schemas.microsoft.com/office/drawing/2014/main" id="{DBB96B6A-72A3-6536-A77B-D8C6BE3175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45005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>
            <a:extLst>
              <a:ext uri="{FF2B5EF4-FFF2-40B4-BE49-F238E27FC236}">
                <a16:creationId xmlns:a16="http://schemas.microsoft.com/office/drawing/2014/main" id="{6CCF1136-D00C-3C7C-F1BB-C492DE8D5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 </a:t>
            </a:r>
          </a:p>
        </p:txBody>
      </p:sp>
      <p:pic>
        <p:nvPicPr>
          <p:cNvPr id="13315" name="Espace réservé du contenu 3" descr="0017a.jpg">
            <a:extLst>
              <a:ext uri="{FF2B5EF4-FFF2-40B4-BE49-F238E27FC236}">
                <a16:creationId xmlns:a16="http://schemas.microsoft.com/office/drawing/2014/main" id="{C83CE64A-A4F1-6093-B320-774DB2C4B1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0"/>
            <a:ext cx="2841625" cy="3790950"/>
          </a:xfrm>
        </p:spPr>
      </p:pic>
      <p:pic>
        <p:nvPicPr>
          <p:cNvPr id="13316" name="Image 4" descr="0018a.jpg">
            <a:extLst>
              <a:ext uri="{FF2B5EF4-FFF2-40B4-BE49-F238E27FC236}">
                <a16:creationId xmlns:a16="http://schemas.microsoft.com/office/drawing/2014/main" id="{D7C742E9-D27E-1D02-4168-C671C9105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5" descr="0019a.JPG">
            <a:extLst>
              <a:ext uri="{FF2B5EF4-FFF2-40B4-BE49-F238E27FC236}">
                <a16:creationId xmlns:a16="http://schemas.microsoft.com/office/drawing/2014/main" id="{1478F25F-946D-52B4-23B4-542F344EB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6950"/>
            <a:ext cx="442753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 6" descr="0020a.JPG">
            <a:extLst>
              <a:ext uri="{FF2B5EF4-FFF2-40B4-BE49-F238E27FC236}">
                <a16:creationId xmlns:a16="http://schemas.microsoft.com/office/drawing/2014/main" id="{5328A675-E7D3-2678-EA54-420154BF1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3716338"/>
            <a:ext cx="418782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>
            <a:extLst>
              <a:ext uri="{FF2B5EF4-FFF2-40B4-BE49-F238E27FC236}">
                <a16:creationId xmlns:a16="http://schemas.microsoft.com/office/drawing/2014/main" id="{D4337465-A03C-173D-2EFD-D1C5ACE2E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14339" name="Image 4" descr="0022a.jpg">
            <a:extLst>
              <a:ext uri="{FF2B5EF4-FFF2-40B4-BE49-F238E27FC236}">
                <a16:creationId xmlns:a16="http://schemas.microsoft.com/office/drawing/2014/main" id="{130F4AFB-1BC0-D780-C9F6-A22DEBAAC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00562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Image 5" descr="0023a.jpg">
            <a:extLst>
              <a:ext uri="{FF2B5EF4-FFF2-40B4-BE49-F238E27FC236}">
                <a16:creationId xmlns:a16="http://schemas.microsoft.com/office/drawing/2014/main" id="{C5823B9D-58DC-ECF0-BE1C-61502C9C9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age 6" descr="0024a.JPG">
            <a:extLst>
              <a:ext uri="{FF2B5EF4-FFF2-40B4-BE49-F238E27FC236}">
                <a16:creationId xmlns:a16="http://schemas.microsoft.com/office/drawing/2014/main" id="{5E69C8A9-A00F-BFB7-A8EF-205B24029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Espace réservé du contenu 8" descr="0025a.jpg">
            <a:extLst>
              <a:ext uri="{FF2B5EF4-FFF2-40B4-BE49-F238E27FC236}">
                <a16:creationId xmlns:a16="http://schemas.microsoft.com/office/drawing/2014/main" id="{A81EA1CD-592B-4D44-CC7D-6AD7C83D77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429000"/>
            <a:ext cx="4572000" cy="3429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9C3EB6B-2FEB-CD5D-5168-B754F93774F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1905000" y="381000"/>
            <a:ext cx="7086600" cy="1143000"/>
          </a:xfrm>
          <a:noFill/>
        </p:spPr>
        <p:txBody>
          <a:bodyPr/>
          <a:lstStyle/>
          <a:p>
            <a:pPr eaLnBrk="1" hangingPunct="1"/>
            <a:r>
              <a:rPr lang="fr-FR" altLang="fr-FR"/>
              <a:t>Origines de la situation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D9384D2-DBC7-AABE-59CC-8C0A869962B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2051050" y="2286000"/>
            <a:ext cx="6635750" cy="3886200"/>
          </a:xfrm>
          <a:noFill/>
        </p:spPr>
        <p:txBody>
          <a:bodyPr/>
          <a:lstStyle/>
          <a:p>
            <a:pPr eaLnBrk="1" hangingPunct="1"/>
            <a:r>
              <a:rPr lang="fr-FR" altLang="fr-FR" sz="2400"/>
              <a:t>Grosses Inondations en 1968 !!!…1972…</a:t>
            </a:r>
          </a:p>
          <a:p>
            <a:pPr eaLnBrk="1" hangingPunct="1"/>
            <a:r>
              <a:rPr lang="fr-FR" altLang="fr-FR" sz="2400"/>
              <a:t>Inondations importantes en 1986 ?</a:t>
            </a:r>
          </a:p>
          <a:p>
            <a:pPr eaLnBrk="1" hangingPunct="1"/>
            <a:r>
              <a:rPr lang="fr-FR" altLang="fr-FR" sz="2400"/>
              <a:t>Travaux de «chemisage» des canalisations en 1989 ?</a:t>
            </a:r>
          </a:p>
          <a:p>
            <a:pPr eaLnBrk="1" hangingPunct="1"/>
            <a:r>
              <a:rPr lang="fr-FR" altLang="fr-FR" sz="2400"/>
              <a:t>Autres inondations entre 1989 et 1996 ?</a:t>
            </a:r>
          </a:p>
          <a:p>
            <a:pPr eaLnBrk="1" hangingPunct="1"/>
            <a:r>
              <a:rPr lang="fr-FR" altLang="fr-FR" sz="2400"/>
              <a:t>Travaux de réfection des canalisations en 1997 ?</a:t>
            </a:r>
          </a:p>
          <a:p>
            <a:pPr eaLnBrk="1" hangingPunct="1"/>
            <a:r>
              <a:rPr lang="fr-FR" altLang="fr-FR" sz="2400"/>
              <a:t>Encore des inondations en 2000 !!!  Problème de calcul des ingénieurs de la Mairie ??</a:t>
            </a:r>
          </a:p>
          <a:p>
            <a:pPr eaLnBrk="1" hangingPunct="1"/>
            <a:r>
              <a:rPr lang="fr-FR" altLang="fr-FR" sz="2400"/>
              <a:t>…..puis …merci les budgets et taxes locales !!!!:</a:t>
            </a:r>
          </a:p>
          <a:p>
            <a:pPr eaLnBrk="1" hangingPunct="1"/>
            <a:r>
              <a:rPr lang="fr-FR" altLang="fr-FR" sz="2400"/>
              <a:t>Travaux de réfection lourds depuis Mars 2003 ?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</p:bldLst>
  </p:timing>
</p:sld>
</file>

<file path=ppt/theme/theme1.xml><?xml version="1.0" encoding="utf-8"?>
<a:theme xmlns:a="http://schemas.openxmlformats.org/drawingml/2006/main" name="Annonce d'une mauvaise nouvelle">
  <a:themeElements>
    <a:clrScheme name="Annonce d'une mauvaise nouvelle 1">
      <a:dk1>
        <a:srgbClr val="868686"/>
      </a:dk1>
      <a:lt1>
        <a:srgbClr val="FFCC99"/>
      </a:lt1>
      <a:dk2>
        <a:srgbClr val="000000"/>
      </a:dk2>
      <a:lt2>
        <a:srgbClr val="FF9966"/>
      </a:lt2>
      <a:accent1>
        <a:srgbClr val="009999"/>
      </a:accent1>
      <a:accent2>
        <a:srgbClr val="99CCFF"/>
      </a:accent2>
      <a:accent3>
        <a:srgbClr val="AAAAAA"/>
      </a:accent3>
      <a:accent4>
        <a:srgbClr val="DAAE82"/>
      </a:accent4>
      <a:accent5>
        <a:srgbClr val="AACACA"/>
      </a:accent5>
      <a:accent6>
        <a:srgbClr val="8AB9E7"/>
      </a:accent6>
      <a:hlink>
        <a:srgbClr val="FF6633"/>
      </a:hlink>
      <a:folHlink>
        <a:srgbClr val="CC3300"/>
      </a:folHlink>
    </a:clrScheme>
    <a:fontScheme name="Annonce d'une mauvaise nouvelle">
      <a:majorFont>
        <a:latin typeface="Times New Roman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nnonce d'une mauvaise nouvelle 1">
        <a:dk1>
          <a:srgbClr val="868686"/>
        </a:dk1>
        <a:lt1>
          <a:srgbClr val="FFCC99"/>
        </a:lt1>
        <a:dk2>
          <a:srgbClr val="000000"/>
        </a:dk2>
        <a:lt2>
          <a:srgbClr val="FF9966"/>
        </a:lt2>
        <a:accent1>
          <a:srgbClr val="009999"/>
        </a:accent1>
        <a:accent2>
          <a:srgbClr val="99CCFF"/>
        </a:accent2>
        <a:accent3>
          <a:srgbClr val="AAAAAA"/>
        </a:accent3>
        <a:accent4>
          <a:srgbClr val="DAAE82"/>
        </a:accent4>
        <a:accent5>
          <a:srgbClr val="AACACA"/>
        </a:accent5>
        <a:accent6>
          <a:srgbClr val="8AB9E7"/>
        </a:accent6>
        <a:hlink>
          <a:srgbClr val="FF66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nonce d'une mauvaise nouvelle 2">
        <a:dk1>
          <a:srgbClr val="000000"/>
        </a:dk1>
        <a:lt1>
          <a:srgbClr val="FDE3BA"/>
        </a:lt1>
        <a:dk2>
          <a:srgbClr val="000000"/>
        </a:dk2>
        <a:lt2>
          <a:srgbClr val="FF9933"/>
        </a:lt2>
        <a:accent1>
          <a:srgbClr val="FF6C49"/>
        </a:accent1>
        <a:accent2>
          <a:srgbClr val="99CCFF"/>
        </a:accent2>
        <a:accent3>
          <a:srgbClr val="FEEFD9"/>
        </a:accent3>
        <a:accent4>
          <a:srgbClr val="000000"/>
        </a:accent4>
        <a:accent5>
          <a:srgbClr val="FFBAB1"/>
        </a:accent5>
        <a:accent6>
          <a:srgbClr val="8AB9E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nonce d'une mauvaise nouvell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Office\Templates\1036\Annonce d'une mauvaise nouvelle.pot</Template>
  <TotalTime>134</TotalTime>
  <Words>781</Words>
  <Application>Microsoft Office PowerPoint</Application>
  <PresentationFormat>Affichage à l'écran (4:3)</PresentationFormat>
  <Paragraphs>75</Paragraphs>
  <Slides>15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Arial Narrow</vt:lpstr>
      <vt:lpstr>Wingdings</vt:lpstr>
      <vt:lpstr>Annonce d'une mauvaise nouvelle</vt:lpstr>
      <vt:lpstr>Travaux Rue Hoffmann 2004</vt:lpstr>
      <vt:lpstr>Situation actuelle</vt:lpstr>
      <vt:lpstr>Présentation PowerPoint</vt:lpstr>
      <vt:lpstr> </vt:lpstr>
      <vt:lpstr>Présentation PowerPoint</vt:lpstr>
      <vt:lpstr>Présentation PowerPoint</vt:lpstr>
      <vt:lpstr> </vt:lpstr>
      <vt:lpstr>Présentation PowerPoint</vt:lpstr>
      <vt:lpstr>Origines de la situation</vt:lpstr>
      <vt:lpstr>Travaux lourds en 2003</vt:lpstr>
      <vt:lpstr>Problèmes recensés :   1 -   technique</vt:lpstr>
      <vt:lpstr>Problèmes recensés :   2 -   circulation</vt:lpstr>
      <vt:lpstr>Problèmes recensés : 3 -   Embellissement/Esthétique</vt:lpstr>
      <vt:lpstr>Problème récurrent : (non) prise en compte      des plaintes!! </vt:lpstr>
      <vt:lpstr>Vision de l'avenir</vt:lpstr>
    </vt:vector>
  </TitlesOfParts>
  <Company>omer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Travaux Rue Hoffmann 2004</dc:title>
  <dc:creator>omer</dc:creator>
  <cp:lastModifiedBy>Jean-Pierre LETTRON</cp:lastModifiedBy>
  <cp:revision>12</cp:revision>
  <cp:lastPrinted>1601-01-01T00:00:00Z</cp:lastPrinted>
  <dcterms:created xsi:type="dcterms:W3CDTF">2004-02-13T15:29:38Z</dcterms:created>
  <dcterms:modified xsi:type="dcterms:W3CDTF">2026-08-31T12:06:27Z</dcterms:modified>
</cp:coreProperties>
</file>